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87" r:id="rId2"/>
  </p:sldMasterIdLst>
  <p:notesMasterIdLst>
    <p:notesMasterId r:id="rId44"/>
  </p:notesMasterIdLst>
  <p:sldIdLst>
    <p:sldId id="275" r:id="rId3"/>
    <p:sldId id="276" r:id="rId4"/>
    <p:sldId id="335" r:id="rId5"/>
    <p:sldId id="293" r:id="rId6"/>
    <p:sldId id="292" r:id="rId7"/>
    <p:sldId id="294" r:id="rId8"/>
    <p:sldId id="327" r:id="rId9"/>
    <p:sldId id="296" r:id="rId10"/>
    <p:sldId id="297" r:id="rId11"/>
    <p:sldId id="298" r:id="rId12"/>
    <p:sldId id="300" r:id="rId13"/>
    <p:sldId id="301" r:id="rId14"/>
    <p:sldId id="303" r:id="rId15"/>
    <p:sldId id="304" r:id="rId16"/>
    <p:sldId id="305" r:id="rId17"/>
    <p:sldId id="306" r:id="rId18"/>
    <p:sldId id="307" r:id="rId19"/>
    <p:sldId id="308" r:id="rId20"/>
    <p:sldId id="309" r:id="rId21"/>
    <p:sldId id="310" r:id="rId22"/>
    <p:sldId id="311" r:id="rId23"/>
    <p:sldId id="312" r:id="rId24"/>
    <p:sldId id="328" r:id="rId25"/>
    <p:sldId id="329" r:id="rId26"/>
    <p:sldId id="330" r:id="rId27"/>
    <p:sldId id="331" r:id="rId28"/>
    <p:sldId id="332" r:id="rId29"/>
    <p:sldId id="333" r:id="rId30"/>
    <p:sldId id="315" r:id="rId31"/>
    <p:sldId id="318" r:id="rId32"/>
    <p:sldId id="319" r:id="rId33"/>
    <p:sldId id="320" r:id="rId34"/>
    <p:sldId id="321" r:id="rId35"/>
    <p:sldId id="322" r:id="rId36"/>
    <p:sldId id="323" r:id="rId37"/>
    <p:sldId id="334" r:id="rId38"/>
    <p:sldId id="324" r:id="rId39"/>
    <p:sldId id="313" r:id="rId40"/>
    <p:sldId id="337" r:id="rId41"/>
    <p:sldId id="336" r:id="rId42"/>
    <p:sldId id="325" r:id="rId43"/>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17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07" autoAdjust="0"/>
    <p:restoredTop sz="85747" autoAdjust="0"/>
  </p:normalViewPr>
  <p:slideViewPr>
    <p:cSldViewPr>
      <p:cViewPr varScale="1">
        <p:scale>
          <a:sx n="86" d="100"/>
          <a:sy n="86" d="100"/>
        </p:scale>
        <p:origin x="19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172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C1DEF-B6D8-4156-BE1A-9DE222837031}" type="doc">
      <dgm:prSet loTypeId="urn:microsoft.com/office/officeart/2005/8/layout/venn1" loCatId="relationship" qsTypeId="urn:microsoft.com/office/officeart/2005/8/quickstyle/simple1" qsCatId="simple" csTypeId="urn:microsoft.com/office/officeart/2005/8/colors/accent1_2" csCatId="accent1" phldr="1"/>
      <dgm:spPr/>
    </dgm:pt>
    <dgm:pt modelId="{DABE3375-468C-4445-A081-E460D36A8346}">
      <dgm:prSet phldrT="[Text]" custT="1"/>
      <dgm:spPr>
        <a:solidFill>
          <a:srgbClr val="CCECFF"/>
        </a:solidFill>
      </dgm:spPr>
      <dgm:t>
        <a:bodyPr/>
        <a:lstStyle/>
        <a:p>
          <a:r>
            <a:rPr lang="en-US" sz="2400" b="1" dirty="0">
              <a:solidFill>
                <a:srgbClr val="0070C0"/>
              </a:solidFill>
            </a:rPr>
            <a:t>Expertise</a:t>
          </a:r>
        </a:p>
      </dgm:t>
    </dgm:pt>
    <dgm:pt modelId="{BCFDD3CA-C015-461F-AF77-DB8553DE96C3}" type="parTrans" cxnId="{95CA5FF2-1A64-40B7-83AD-F2F826ABABA9}">
      <dgm:prSet/>
      <dgm:spPr/>
      <dgm:t>
        <a:bodyPr/>
        <a:lstStyle/>
        <a:p>
          <a:endParaRPr lang="en-US"/>
        </a:p>
      </dgm:t>
    </dgm:pt>
    <dgm:pt modelId="{6E449FD5-E825-451D-8869-2A486C5D713A}" type="sibTrans" cxnId="{95CA5FF2-1A64-40B7-83AD-F2F826ABABA9}">
      <dgm:prSet/>
      <dgm:spPr/>
      <dgm:t>
        <a:bodyPr/>
        <a:lstStyle/>
        <a:p>
          <a:endParaRPr lang="en-US"/>
        </a:p>
      </dgm:t>
    </dgm:pt>
    <dgm:pt modelId="{CA80E2C1-25D1-459C-A560-0B49F71638C8}">
      <dgm:prSet phldrT="[Text]" custT="1"/>
      <dgm:spPr>
        <a:solidFill>
          <a:srgbClr val="92D050">
            <a:alpha val="50000"/>
          </a:srgbClr>
        </a:solidFill>
      </dgm:spPr>
      <dgm:t>
        <a:bodyPr/>
        <a:lstStyle/>
        <a:p>
          <a:r>
            <a:rPr lang="en-US" sz="2400" b="1" dirty="0">
              <a:solidFill>
                <a:srgbClr val="002060"/>
              </a:solidFill>
            </a:rPr>
            <a:t>Good </a:t>
          </a:r>
          <a:r>
            <a:rPr lang="en-US" sz="1600" b="1" dirty="0">
              <a:solidFill>
                <a:srgbClr val="002060"/>
              </a:solidFill>
            </a:rPr>
            <a:t>character</a:t>
          </a:r>
        </a:p>
      </dgm:t>
    </dgm:pt>
    <dgm:pt modelId="{C934977C-0DAA-4CAC-8617-5F5C3292F1CD}" type="parTrans" cxnId="{9F6E28C8-3935-4426-BD3D-B6246316604C}">
      <dgm:prSet/>
      <dgm:spPr/>
      <dgm:t>
        <a:bodyPr/>
        <a:lstStyle/>
        <a:p>
          <a:endParaRPr lang="en-US"/>
        </a:p>
      </dgm:t>
    </dgm:pt>
    <dgm:pt modelId="{24BEBAC0-91EC-4C18-9002-823020103056}" type="sibTrans" cxnId="{9F6E28C8-3935-4426-BD3D-B6246316604C}">
      <dgm:prSet/>
      <dgm:spPr/>
      <dgm:t>
        <a:bodyPr/>
        <a:lstStyle/>
        <a:p>
          <a:endParaRPr lang="en-US"/>
        </a:p>
      </dgm:t>
    </dgm:pt>
    <dgm:pt modelId="{A8653849-0344-4308-B379-D152944D47FB}">
      <dgm:prSet phldrT="[Text]" custT="1"/>
      <dgm:spPr>
        <a:solidFill>
          <a:srgbClr val="CC99FF"/>
        </a:solidFill>
      </dgm:spPr>
      <dgm:t>
        <a:bodyPr/>
        <a:lstStyle/>
        <a:p>
          <a:r>
            <a:rPr lang="en-US" sz="2400" b="1" dirty="0">
              <a:solidFill>
                <a:srgbClr val="7030A0"/>
              </a:solidFill>
            </a:rPr>
            <a:t>Good will </a:t>
          </a:r>
        </a:p>
      </dgm:t>
    </dgm:pt>
    <dgm:pt modelId="{9996AD7B-EB05-4B57-839D-B3D0493C0DE2}" type="parTrans" cxnId="{5C41E23D-5D89-41CE-980F-A127D32035BF}">
      <dgm:prSet/>
      <dgm:spPr/>
      <dgm:t>
        <a:bodyPr/>
        <a:lstStyle/>
        <a:p>
          <a:endParaRPr lang="en-US"/>
        </a:p>
      </dgm:t>
    </dgm:pt>
    <dgm:pt modelId="{C600995F-4027-40D3-BFDD-5052D779B11E}" type="sibTrans" cxnId="{5C41E23D-5D89-41CE-980F-A127D32035BF}">
      <dgm:prSet/>
      <dgm:spPr/>
      <dgm:t>
        <a:bodyPr/>
        <a:lstStyle/>
        <a:p>
          <a:endParaRPr lang="en-US"/>
        </a:p>
      </dgm:t>
    </dgm:pt>
    <dgm:pt modelId="{5A0F5BD8-A57E-4535-89A2-770E1A2D993B}">
      <dgm:prSet custT="1"/>
      <dgm:spPr>
        <a:solidFill>
          <a:schemeClr val="accent2">
            <a:lumMod val="60000"/>
            <a:lumOff val="40000"/>
            <a:alpha val="50000"/>
          </a:schemeClr>
        </a:solidFill>
      </dgm:spPr>
      <dgm:t>
        <a:bodyPr/>
        <a:lstStyle/>
        <a:p>
          <a:r>
            <a:rPr lang="en-US" sz="2000" b="1" dirty="0">
              <a:solidFill>
                <a:srgbClr val="C00000"/>
              </a:solidFill>
            </a:rPr>
            <a:t>Identification</a:t>
          </a:r>
        </a:p>
      </dgm:t>
    </dgm:pt>
    <dgm:pt modelId="{9B18F600-C351-4C60-A42A-9F6A2E4F7BFF}" type="parTrans" cxnId="{91F7BA3C-F256-4544-8A82-2E18B3E3BB17}">
      <dgm:prSet/>
      <dgm:spPr/>
      <dgm:t>
        <a:bodyPr/>
        <a:lstStyle/>
        <a:p>
          <a:endParaRPr lang="en-US"/>
        </a:p>
      </dgm:t>
    </dgm:pt>
    <dgm:pt modelId="{59B3B026-C372-42F1-88B1-603D2CA013BD}" type="sibTrans" cxnId="{91F7BA3C-F256-4544-8A82-2E18B3E3BB17}">
      <dgm:prSet/>
      <dgm:spPr/>
      <dgm:t>
        <a:bodyPr/>
        <a:lstStyle/>
        <a:p>
          <a:endParaRPr lang="en-US"/>
        </a:p>
      </dgm:t>
    </dgm:pt>
    <dgm:pt modelId="{F484E1BD-457B-4783-9947-D02CBC277BC1}" type="pres">
      <dgm:prSet presAssocID="{4D4C1DEF-B6D8-4156-BE1A-9DE222837031}" presName="compositeShape" presStyleCnt="0">
        <dgm:presLayoutVars>
          <dgm:chMax val="7"/>
          <dgm:dir/>
          <dgm:resizeHandles val="exact"/>
        </dgm:presLayoutVars>
      </dgm:prSet>
      <dgm:spPr/>
    </dgm:pt>
    <dgm:pt modelId="{D042C8EE-EACC-4146-9844-6670BE733B39}" type="pres">
      <dgm:prSet presAssocID="{DABE3375-468C-4445-A081-E460D36A8346}" presName="circ1" presStyleLbl="vennNode1" presStyleIdx="0" presStyleCnt="4"/>
      <dgm:spPr/>
    </dgm:pt>
    <dgm:pt modelId="{DCD39726-62AF-4653-B442-C8BCE999165E}" type="pres">
      <dgm:prSet presAssocID="{DABE3375-468C-4445-A081-E460D36A8346}" presName="circ1Tx" presStyleLbl="revTx" presStyleIdx="0" presStyleCnt="0">
        <dgm:presLayoutVars>
          <dgm:chMax val="0"/>
          <dgm:chPref val="0"/>
          <dgm:bulletEnabled val="1"/>
        </dgm:presLayoutVars>
      </dgm:prSet>
      <dgm:spPr/>
    </dgm:pt>
    <dgm:pt modelId="{0E08B725-4DA2-403B-97C0-D41F28405328}" type="pres">
      <dgm:prSet presAssocID="{CA80E2C1-25D1-459C-A560-0B49F71638C8}" presName="circ2" presStyleLbl="vennNode1" presStyleIdx="1" presStyleCnt="4"/>
      <dgm:spPr/>
    </dgm:pt>
    <dgm:pt modelId="{8C796ED0-3A84-4BA5-94A5-7675C6295947}" type="pres">
      <dgm:prSet presAssocID="{CA80E2C1-25D1-459C-A560-0B49F71638C8}" presName="circ2Tx" presStyleLbl="revTx" presStyleIdx="0" presStyleCnt="0">
        <dgm:presLayoutVars>
          <dgm:chMax val="0"/>
          <dgm:chPref val="0"/>
          <dgm:bulletEnabled val="1"/>
        </dgm:presLayoutVars>
      </dgm:prSet>
      <dgm:spPr/>
    </dgm:pt>
    <dgm:pt modelId="{D39E74E9-6821-493F-8C98-3C6CE333CA82}" type="pres">
      <dgm:prSet presAssocID="{5A0F5BD8-A57E-4535-89A2-770E1A2D993B}" presName="circ3" presStyleLbl="vennNode1" presStyleIdx="2" presStyleCnt="4"/>
      <dgm:spPr/>
    </dgm:pt>
    <dgm:pt modelId="{17A420FB-BCEF-40E5-889C-16BF6DC8661E}" type="pres">
      <dgm:prSet presAssocID="{5A0F5BD8-A57E-4535-89A2-770E1A2D993B}" presName="circ3Tx" presStyleLbl="revTx" presStyleIdx="0" presStyleCnt="0">
        <dgm:presLayoutVars>
          <dgm:chMax val="0"/>
          <dgm:chPref val="0"/>
          <dgm:bulletEnabled val="1"/>
        </dgm:presLayoutVars>
      </dgm:prSet>
      <dgm:spPr/>
    </dgm:pt>
    <dgm:pt modelId="{CDF5A84D-CD10-4196-8C6D-D0869BA12223}" type="pres">
      <dgm:prSet presAssocID="{A8653849-0344-4308-B379-D152944D47FB}" presName="circ4" presStyleLbl="vennNode1" presStyleIdx="3" presStyleCnt="4"/>
      <dgm:spPr/>
    </dgm:pt>
    <dgm:pt modelId="{DF826B4A-50BC-4DBC-9A43-7A6E004C0DFE}" type="pres">
      <dgm:prSet presAssocID="{A8653849-0344-4308-B379-D152944D47FB}" presName="circ4Tx" presStyleLbl="revTx" presStyleIdx="0" presStyleCnt="0">
        <dgm:presLayoutVars>
          <dgm:chMax val="0"/>
          <dgm:chPref val="0"/>
          <dgm:bulletEnabled val="1"/>
        </dgm:presLayoutVars>
      </dgm:prSet>
      <dgm:spPr/>
    </dgm:pt>
  </dgm:ptLst>
  <dgm:cxnLst>
    <dgm:cxn modelId="{9837012B-2F53-3B47-9AD2-6762DE40E58A}" type="presOf" srcId="{5A0F5BD8-A57E-4535-89A2-770E1A2D993B}" destId="{17A420FB-BCEF-40E5-889C-16BF6DC8661E}" srcOrd="1" destOrd="0" presId="urn:microsoft.com/office/officeart/2005/8/layout/venn1"/>
    <dgm:cxn modelId="{91F7BA3C-F256-4544-8A82-2E18B3E3BB17}" srcId="{4D4C1DEF-B6D8-4156-BE1A-9DE222837031}" destId="{5A0F5BD8-A57E-4535-89A2-770E1A2D993B}" srcOrd="2" destOrd="0" parTransId="{9B18F600-C351-4C60-A42A-9F6A2E4F7BFF}" sibTransId="{59B3B026-C372-42F1-88B1-603D2CA013BD}"/>
    <dgm:cxn modelId="{5C41E23D-5D89-41CE-980F-A127D32035BF}" srcId="{4D4C1DEF-B6D8-4156-BE1A-9DE222837031}" destId="{A8653849-0344-4308-B379-D152944D47FB}" srcOrd="3" destOrd="0" parTransId="{9996AD7B-EB05-4B57-839D-B3D0493C0DE2}" sibTransId="{C600995F-4027-40D3-BFDD-5052D779B11E}"/>
    <dgm:cxn modelId="{BCF8FC3F-64C8-0D45-BE22-0DBCB2029208}" type="presOf" srcId="{4D4C1DEF-B6D8-4156-BE1A-9DE222837031}" destId="{F484E1BD-457B-4783-9947-D02CBC277BC1}" srcOrd="0" destOrd="0" presId="urn:microsoft.com/office/officeart/2005/8/layout/venn1"/>
    <dgm:cxn modelId="{48ACE743-C024-D046-9215-BD1B339EC3D9}" type="presOf" srcId="{5A0F5BD8-A57E-4535-89A2-770E1A2D993B}" destId="{D39E74E9-6821-493F-8C98-3C6CE333CA82}" srcOrd="0" destOrd="0" presId="urn:microsoft.com/office/officeart/2005/8/layout/venn1"/>
    <dgm:cxn modelId="{F563D14F-C8D2-5B4B-A13E-EF537FA6B44F}" type="presOf" srcId="{CA80E2C1-25D1-459C-A560-0B49F71638C8}" destId="{0E08B725-4DA2-403B-97C0-D41F28405328}" srcOrd="0" destOrd="0" presId="urn:microsoft.com/office/officeart/2005/8/layout/venn1"/>
    <dgm:cxn modelId="{777CE28D-8920-A545-B992-D7154FCC6A74}" type="presOf" srcId="{A8653849-0344-4308-B379-D152944D47FB}" destId="{CDF5A84D-CD10-4196-8C6D-D0869BA12223}" srcOrd="0" destOrd="0" presId="urn:microsoft.com/office/officeart/2005/8/layout/venn1"/>
    <dgm:cxn modelId="{C519CEA5-0FA9-4346-84DD-2C19EE064058}" type="presOf" srcId="{DABE3375-468C-4445-A081-E460D36A8346}" destId="{D042C8EE-EACC-4146-9844-6670BE733B39}" srcOrd="0" destOrd="0" presId="urn:microsoft.com/office/officeart/2005/8/layout/venn1"/>
    <dgm:cxn modelId="{9F6E28C8-3935-4426-BD3D-B6246316604C}" srcId="{4D4C1DEF-B6D8-4156-BE1A-9DE222837031}" destId="{CA80E2C1-25D1-459C-A560-0B49F71638C8}" srcOrd="1" destOrd="0" parTransId="{C934977C-0DAA-4CAC-8617-5F5C3292F1CD}" sibTransId="{24BEBAC0-91EC-4C18-9002-823020103056}"/>
    <dgm:cxn modelId="{0B5C16F0-E33B-2F4B-8F56-DF200CB176B4}" type="presOf" srcId="{A8653849-0344-4308-B379-D152944D47FB}" destId="{DF826B4A-50BC-4DBC-9A43-7A6E004C0DFE}" srcOrd="1" destOrd="0" presId="urn:microsoft.com/office/officeart/2005/8/layout/venn1"/>
    <dgm:cxn modelId="{95CA5FF2-1A64-40B7-83AD-F2F826ABABA9}" srcId="{4D4C1DEF-B6D8-4156-BE1A-9DE222837031}" destId="{DABE3375-468C-4445-A081-E460D36A8346}" srcOrd="0" destOrd="0" parTransId="{BCFDD3CA-C015-461F-AF77-DB8553DE96C3}" sibTransId="{6E449FD5-E825-451D-8869-2A486C5D713A}"/>
    <dgm:cxn modelId="{ED751BF7-B266-5F43-BE4F-8F6BD96E70EE}" type="presOf" srcId="{CA80E2C1-25D1-459C-A560-0B49F71638C8}" destId="{8C796ED0-3A84-4BA5-94A5-7675C6295947}" srcOrd="1" destOrd="0" presId="urn:microsoft.com/office/officeart/2005/8/layout/venn1"/>
    <dgm:cxn modelId="{B6CDB8FA-5183-D242-B1D6-08168467C1B3}" type="presOf" srcId="{DABE3375-468C-4445-A081-E460D36A8346}" destId="{DCD39726-62AF-4653-B442-C8BCE999165E}" srcOrd="1" destOrd="0" presId="urn:microsoft.com/office/officeart/2005/8/layout/venn1"/>
    <dgm:cxn modelId="{3C0D67DE-9FCA-7C42-A66C-B002CF9D9941}" type="presParOf" srcId="{F484E1BD-457B-4783-9947-D02CBC277BC1}" destId="{D042C8EE-EACC-4146-9844-6670BE733B39}" srcOrd="0" destOrd="0" presId="urn:microsoft.com/office/officeart/2005/8/layout/venn1"/>
    <dgm:cxn modelId="{6CD0495C-7DA4-9D4C-AFDC-637DA3219B98}" type="presParOf" srcId="{F484E1BD-457B-4783-9947-D02CBC277BC1}" destId="{DCD39726-62AF-4653-B442-C8BCE999165E}" srcOrd="1" destOrd="0" presId="urn:microsoft.com/office/officeart/2005/8/layout/venn1"/>
    <dgm:cxn modelId="{035493B6-E308-0848-A33C-AD5B98A13CA0}" type="presParOf" srcId="{F484E1BD-457B-4783-9947-D02CBC277BC1}" destId="{0E08B725-4DA2-403B-97C0-D41F28405328}" srcOrd="2" destOrd="0" presId="urn:microsoft.com/office/officeart/2005/8/layout/venn1"/>
    <dgm:cxn modelId="{D968F6A3-1C2A-5E41-B6FE-71D842CA5DB5}" type="presParOf" srcId="{F484E1BD-457B-4783-9947-D02CBC277BC1}" destId="{8C796ED0-3A84-4BA5-94A5-7675C6295947}" srcOrd="3" destOrd="0" presId="urn:microsoft.com/office/officeart/2005/8/layout/venn1"/>
    <dgm:cxn modelId="{DDEFA6C7-C2C2-E94C-8CF7-ABBEE75DF10B}" type="presParOf" srcId="{F484E1BD-457B-4783-9947-D02CBC277BC1}" destId="{D39E74E9-6821-493F-8C98-3C6CE333CA82}" srcOrd="4" destOrd="0" presId="urn:microsoft.com/office/officeart/2005/8/layout/venn1"/>
    <dgm:cxn modelId="{EF1A71CD-0CB7-9D4C-8395-D256A4CC207E}" type="presParOf" srcId="{F484E1BD-457B-4783-9947-D02CBC277BC1}" destId="{17A420FB-BCEF-40E5-889C-16BF6DC8661E}" srcOrd="5" destOrd="0" presId="urn:microsoft.com/office/officeart/2005/8/layout/venn1"/>
    <dgm:cxn modelId="{BFC4681A-E982-A443-8DDF-AF3BB65F2140}" type="presParOf" srcId="{F484E1BD-457B-4783-9947-D02CBC277BC1}" destId="{CDF5A84D-CD10-4196-8C6D-D0869BA12223}" srcOrd="6" destOrd="0" presId="urn:microsoft.com/office/officeart/2005/8/layout/venn1"/>
    <dgm:cxn modelId="{3C6D77AE-1EFB-0E44-A714-E4E1B36642A4}" type="presParOf" srcId="{F484E1BD-457B-4783-9947-D02CBC277BC1}" destId="{DF826B4A-50BC-4DBC-9A43-7A6E004C0DFE}"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35CF7C-3DE6-4E60-8B86-9BA08CD68743}"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6C88F8EB-B7C2-4212-8853-1B338764D62E}">
      <dgm:prSet phldrT="[Text]"/>
      <dgm:spPr>
        <a:solidFill>
          <a:schemeClr val="accent1">
            <a:lumMod val="50000"/>
          </a:schemeClr>
        </a:solidFill>
      </dgm:spPr>
      <dgm:t>
        <a:bodyPr/>
        <a:lstStyle/>
        <a:p>
          <a:r>
            <a:rPr lang="en-US" dirty="0"/>
            <a:t>High demand for information</a:t>
          </a:r>
        </a:p>
      </dgm:t>
    </dgm:pt>
    <dgm:pt modelId="{B3F37760-C1DA-452C-A0C4-5DBA1566E395}" type="parTrans" cxnId="{B67763D0-E54E-4E99-9946-9E25E439BD95}">
      <dgm:prSet/>
      <dgm:spPr/>
      <dgm:t>
        <a:bodyPr/>
        <a:lstStyle/>
        <a:p>
          <a:endParaRPr lang="en-US"/>
        </a:p>
      </dgm:t>
    </dgm:pt>
    <dgm:pt modelId="{F7264CD9-F7B8-4C32-9A9A-F64B22F3AFB2}" type="sibTrans" cxnId="{B67763D0-E54E-4E99-9946-9E25E439BD95}">
      <dgm:prSet/>
      <dgm:spPr/>
      <dgm:t>
        <a:bodyPr/>
        <a:lstStyle/>
        <a:p>
          <a:endParaRPr lang="en-US"/>
        </a:p>
      </dgm:t>
    </dgm:pt>
    <dgm:pt modelId="{01ED1A73-031E-4924-9526-61B30FC44F01}">
      <dgm:prSet phldrT="[Text]"/>
      <dgm:spPr>
        <a:solidFill>
          <a:schemeClr val="accent6">
            <a:lumMod val="75000"/>
          </a:schemeClr>
        </a:solidFill>
      </dgm:spPr>
      <dgm:t>
        <a:bodyPr/>
        <a:lstStyle/>
        <a:p>
          <a:r>
            <a:rPr lang="en-US" dirty="0"/>
            <a:t>Urgent time frame</a:t>
          </a:r>
        </a:p>
      </dgm:t>
    </dgm:pt>
    <dgm:pt modelId="{FD2BC908-2E92-405F-ACF9-BBC7186889E6}" type="parTrans" cxnId="{D7FA8480-3C08-46B9-ACE7-EE03B9603344}">
      <dgm:prSet/>
      <dgm:spPr/>
      <dgm:t>
        <a:bodyPr/>
        <a:lstStyle/>
        <a:p>
          <a:endParaRPr lang="en-US"/>
        </a:p>
      </dgm:t>
    </dgm:pt>
    <dgm:pt modelId="{B59DF1C9-DCF4-417E-80ED-F64A1FE7FE99}" type="sibTrans" cxnId="{D7FA8480-3C08-46B9-ACE7-EE03B9603344}">
      <dgm:prSet/>
      <dgm:spPr/>
      <dgm:t>
        <a:bodyPr/>
        <a:lstStyle/>
        <a:p>
          <a:endParaRPr lang="en-US"/>
        </a:p>
      </dgm:t>
    </dgm:pt>
    <dgm:pt modelId="{BA883329-3D1F-4CB8-BA05-06C47E42E52E}">
      <dgm:prSet phldrT="[Text]"/>
      <dgm:spPr>
        <a:solidFill>
          <a:schemeClr val="accent1">
            <a:lumMod val="50000"/>
          </a:schemeClr>
        </a:solidFill>
      </dgm:spPr>
      <dgm:t>
        <a:bodyPr/>
        <a:lstStyle/>
        <a:p>
          <a:r>
            <a:rPr lang="en-US" dirty="0"/>
            <a:t>Requires rapid and effective dissemination</a:t>
          </a:r>
        </a:p>
      </dgm:t>
    </dgm:pt>
    <dgm:pt modelId="{93D9E9E7-F133-47A2-BECB-E215382F1627}" type="parTrans" cxnId="{1F51A569-79A0-4AD6-B702-4853175914DA}">
      <dgm:prSet/>
      <dgm:spPr/>
      <dgm:t>
        <a:bodyPr/>
        <a:lstStyle/>
        <a:p>
          <a:endParaRPr lang="en-US"/>
        </a:p>
      </dgm:t>
    </dgm:pt>
    <dgm:pt modelId="{E93728D4-0615-4E2F-B76C-B7ABD1007566}" type="sibTrans" cxnId="{1F51A569-79A0-4AD6-B702-4853175914DA}">
      <dgm:prSet/>
      <dgm:spPr/>
      <dgm:t>
        <a:bodyPr/>
        <a:lstStyle/>
        <a:p>
          <a:endParaRPr lang="en-US"/>
        </a:p>
      </dgm:t>
    </dgm:pt>
    <dgm:pt modelId="{5F3EADBA-8BAB-41AB-B48F-185FDCE53559}">
      <dgm:prSet phldrT="[Text]"/>
      <dgm:spPr>
        <a:solidFill>
          <a:schemeClr val="accent1">
            <a:lumMod val="50000"/>
          </a:schemeClr>
        </a:solidFill>
      </dgm:spPr>
      <dgm:t>
        <a:bodyPr/>
        <a:lstStyle/>
        <a:p>
          <a:r>
            <a:rPr lang="en-US" dirty="0"/>
            <a:t>Use preferred channels of key audiences</a:t>
          </a:r>
        </a:p>
      </dgm:t>
    </dgm:pt>
    <dgm:pt modelId="{DC6C7EE3-2173-43D0-B441-85453D2401DF}" type="parTrans" cxnId="{05159BF0-4C72-440C-99C4-A651427F2B61}">
      <dgm:prSet/>
      <dgm:spPr/>
      <dgm:t>
        <a:bodyPr/>
        <a:lstStyle/>
        <a:p>
          <a:endParaRPr lang="en-US"/>
        </a:p>
      </dgm:t>
    </dgm:pt>
    <dgm:pt modelId="{DA6661E1-F6B2-438E-AD05-8C6A9A656C66}" type="sibTrans" cxnId="{05159BF0-4C72-440C-99C4-A651427F2B61}">
      <dgm:prSet/>
      <dgm:spPr/>
      <dgm:t>
        <a:bodyPr/>
        <a:lstStyle/>
        <a:p>
          <a:endParaRPr lang="en-US"/>
        </a:p>
      </dgm:t>
    </dgm:pt>
    <dgm:pt modelId="{A953A4AA-E3A9-4388-96EA-65A1FDA2055D}">
      <dgm:prSet phldrT="[Text]"/>
      <dgm:spPr>
        <a:solidFill>
          <a:schemeClr val="accent6">
            <a:lumMod val="75000"/>
          </a:schemeClr>
        </a:solidFill>
      </dgm:spPr>
      <dgm:t>
        <a:bodyPr/>
        <a:lstStyle/>
        <a:p>
          <a:r>
            <a:rPr lang="en-US" dirty="0"/>
            <a:t>Existing information sharing networks</a:t>
          </a:r>
        </a:p>
      </dgm:t>
    </dgm:pt>
    <dgm:pt modelId="{DC392E5D-7055-4B16-BFBA-9EE7ED6929E6}" type="parTrans" cxnId="{DD972C34-3E05-4C53-977E-84D60619B34C}">
      <dgm:prSet/>
      <dgm:spPr/>
      <dgm:t>
        <a:bodyPr/>
        <a:lstStyle/>
        <a:p>
          <a:endParaRPr lang="en-US"/>
        </a:p>
      </dgm:t>
    </dgm:pt>
    <dgm:pt modelId="{DE86E012-6BE3-410A-B423-F0198BDC93AC}" type="sibTrans" cxnId="{DD972C34-3E05-4C53-977E-84D60619B34C}">
      <dgm:prSet/>
      <dgm:spPr/>
      <dgm:t>
        <a:bodyPr/>
        <a:lstStyle/>
        <a:p>
          <a:endParaRPr lang="en-US"/>
        </a:p>
      </dgm:t>
    </dgm:pt>
    <dgm:pt modelId="{296EBE64-A230-4740-8FC6-7E0253364E73}">
      <dgm:prSet phldrT="[Text]"/>
      <dgm:spPr>
        <a:solidFill>
          <a:srgbClr val="C00000"/>
        </a:solidFill>
      </dgm:spPr>
      <dgm:t>
        <a:bodyPr/>
        <a:lstStyle/>
        <a:p>
          <a:r>
            <a:rPr lang="en-US" dirty="0" err="1"/>
            <a:t>Rumours</a:t>
          </a:r>
          <a:endParaRPr lang="en-US" dirty="0"/>
        </a:p>
      </dgm:t>
    </dgm:pt>
    <dgm:pt modelId="{04DDF1E5-ECFD-442B-A485-C8B8DBD7C2AD}" type="parTrans" cxnId="{D171198B-5E24-45A7-9DBF-9F71E99DB437}">
      <dgm:prSet/>
      <dgm:spPr/>
      <dgm:t>
        <a:bodyPr/>
        <a:lstStyle/>
        <a:p>
          <a:endParaRPr lang="en-US"/>
        </a:p>
      </dgm:t>
    </dgm:pt>
    <dgm:pt modelId="{996F9136-1293-4CCF-9346-E628D6797926}" type="sibTrans" cxnId="{D171198B-5E24-45A7-9DBF-9F71E99DB437}">
      <dgm:prSet/>
      <dgm:spPr/>
      <dgm:t>
        <a:bodyPr/>
        <a:lstStyle/>
        <a:p>
          <a:endParaRPr lang="en-US"/>
        </a:p>
      </dgm:t>
    </dgm:pt>
    <dgm:pt modelId="{FAD82289-5186-4C07-AB91-88DDC5FD78D9}">
      <dgm:prSet phldrT="[Text]"/>
      <dgm:spPr>
        <a:solidFill>
          <a:srgbClr val="C00000"/>
        </a:solidFill>
      </dgm:spPr>
      <dgm:t>
        <a:bodyPr/>
        <a:lstStyle/>
        <a:p>
          <a:r>
            <a:rPr lang="en-US" dirty="0"/>
            <a:t>Misinformation</a:t>
          </a:r>
        </a:p>
      </dgm:t>
    </dgm:pt>
    <dgm:pt modelId="{2C722A8B-B1B1-44DD-BA4F-26D8466EF40F}" type="parTrans" cxnId="{1098444F-02D0-41A3-8C32-4698E429CF70}">
      <dgm:prSet/>
      <dgm:spPr/>
      <dgm:t>
        <a:bodyPr/>
        <a:lstStyle/>
        <a:p>
          <a:endParaRPr lang="en-US"/>
        </a:p>
      </dgm:t>
    </dgm:pt>
    <dgm:pt modelId="{54ACFD6B-7388-4746-9332-15F89C00CF83}" type="sibTrans" cxnId="{1098444F-02D0-41A3-8C32-4698E429CF70}">
      <dgm:prSet/>
      <dgm:spPr/>
      <dgm:t>
        <a:bodyPr/>
        <a:lstStyle/>
        <a:p>
          <a:endParaRPr lang="en-US"/>
        </a:p>
      </dgm:t>
    </dgm:pt>
    <dgm:pt modelId="{DC69F04D-D860-4616-AF8B-91E2F7ADA58B}" type="pres">
      <dgm:prSet presAssocID="{D635CF7C-3DE6-4E60-8B86-9BA08CD68743}" presName="diagram" presStyleCnt="0">
        <dgm:presLayoutVars>
          <dgm:dir/>
          <dgm:resizeHandles val="exact"/>
        </dgm:presLayoutVars>
      </dgm:prSet>
      <dgm:spPr/>
    </dgm:pt>
    <dgm:pt modelId="{89B1B1F7-E0D8-4BFA-A52D-72B627EF18EE}" type="pres">
      <dgm:prSet presAssocID="{6C88F8EB-B7C2-4212-8853-1B338764D62E}" presName="node" presStyleLbl="node1" presStyleIdx="0" presStyleCnt="7" custLinFactNeighborX="402" custLinFactNeighborY="-45803">
        <dgm:presLayoutVars>
          <dgm:bulletEnabled val="1"/>
        </dgm:presLayoutVars>
      </dgm:prSet>
      <dgm:spPr/>
    </dgm:pt>
    <dgm:pt modelId="{46866C79-011B-49C9-A6CA-FCD1F2C57AA6}" type="pres">
      <dgm:prSet presAssocID="{F7264CD9-F7B8-4C32-9A9A-F64B22F3AFB2}" presName="sibTrans" presStyleCnt="0"/>
      <dgm:spPr/>
    </dgm:pt>
    <dgm:pt modelId="{9256733D-6F1C-40E3-87C0-A771FC4B65C8}" type="pres">
      <dgm:prSet presAssocID="{01ED1A73-031E-4924-9526-61B30FC44F01}" presName="node" presStyleLbl="node1" presStyleIdx="1" presStyleCnt="7" custLinFactNeighborX="-3199" custLinFactNeighborY="-41136">
        <dgm:presLayoutVars>
          <dgm:bulletEnabled val="1"/>
        </dgm:presLayoutVars>
      </dgm:prSet>
      <dgm:spPr/>
    </dgm:pt>
    <dgm:pt modelId="{134F846C-6B12-4A93-9920-E180D8221932}" type="pres">
      <dgm:prSet presAssocID="{B59DF1C9-DCF4-417E-80ED-F64A1FE7FE99}" presName="sibTrans" presStyleCnt="0"/>
      <dgm:spPr/>
    </dgm:pt>
    <dgm:pt modelId="{A120D170-677E-401E-8BA9-E299CD5878DA}" type="pres">
      <dgm:prSet presAssocID="{BA883329-3D1F-4CB8-BA05-06C47E42E52E}" presName="node" presStyleLbl="node1" presStyleIdx="2" presStyleCnt="7" custLinFactNeighborX="-7037" custLinFactNeighborY="-41136">
        <dgm:presLayoutVars>
          <dgm:bulletEnabled val="1"/>
        </dgm:presLayoutVars>
      </dgm:prSet>
      <dgm:spPr/>
    </dgm:pt>
    <dgm:pt modelId="{2703DF32-679A-42F8-A23C-4A4C0D5D60F7}" type="pres">
      <dgm:prSet presAssocID="{E93728D4-0615-4E2F-B76C-B7ABD1007566}" presName="sibTrans" presStyleCnt="0"/>
      <dgm:spPr/>
    </dgm:pt>
    <dgm:pt modelId="{FCD80387-3C6A-40C4-AC9A-2543FC3499D8}" type="pres">
      <dgm:prSet presAssocID="{5F3EADBA-8BAB-41AB-B48F-185FDCE53559}" presName="node" presStyleLbl="node1" presStyleIdx="3" presStyleCnt="7" custLinFactNeighborX="398" custLinFactNeighborY="-6089">
        <dgm:presLayoutVars>
          <dgm:bulletEnabled val="1"/>
        </dgm:presLayoutVars>
      </dgm:prSet>
      <dgm:spPr/>
    </dgm:pt>
    <dgm:pt modelId="{5ED6AED4-87D4-4F90-BA9E-3E7FA64D5264}" type="pres">
      <dgm:prSet presAssocID="{DA6661E1-F6B2-438E-AD05-8C6A9A656C66}" presName="sibTrans" presStyleCnt="0"/>
      <dgm:spPr/>
    </dgm:pt>
    <dgm:pt modelId="{05B2E317-1428-49C1-A66E-66F1109CFCA9}" type="pres">
      <dgm:prSet presAssocID="{A953A4AA-E3A9-4388-96EA-65A1FDA2055D}" presName="node" presStyleLbl="node1" presStyleIdx="4" presStyleCnt="7" custLinFactNeighborX="-1384" custLinFactNeighborY="-6089">
        <dgm:presLayoutVars>
          <dgm:bulletEnabled val="1"/>
        </dgm:presLayoutVars>
      </dgm:prSet>
      <dgm:spPr/>
    </dgm:pt>
    <dgm:pt modelId="{B78B1D48-D980-4512-85B3-DF50B5516B56}" type="pres">
      <dgm:prSet presAssocID="{DE86E012-6BE3-410A-B423-F0198BDC93AC}" presName="sibTrans" presStyleCnt="0"/>
      <dgm:spPr/>
    </dgm:pt>
    <dgm:pt modelId="{45F96211-84CD-4FF3-8F15-80042CA6CE6A}" type="pres">
      <dgm:prSet presAssocID="{296EBE64-A230-4740-8FC6-7E0253364E73}" presName="node" presStyleLbl="node1" presStyleIdx="5" presStyleCnt="7" custLinFactY="11026" custLinFactNeighborX="-54645" custLinFactNeighborY="100000">
        <dgm:presLayoutVars>
          <dgm:bulletEnabled val="1"/>
        </dgm:presLayoutVars>
      </dgm:prSet>
      <dgm:spPr/>
    </dgm:pt>
    <dgm:pt modelId="{009E610F-F1D0-46F2-812D-05BE925B8C5F}" type="pres">
      <dgm:prSet presAssocID="{996F9136-1293-4CCF-9346-E628D6797926}" presName="sibTrans" presStyleCnt="0"/>
      <dgm:spPr/>
    </dgm:pt>
    <dgm:pt modelId="{B58FF183-707A-4AD7-9726-E37B6E300F3A}" type="pres">
      <dgm:prSet presAssocID="{FAD82289-5186-4C07-AB91-88DDC5FD78D9}" presName="node" presStyleLbl="node1" presStyleIdx="6" presStyleCnt="7" custLinFactNeighborX="-53150" custLinFactNeighborY="-6325">
        <dgm:presLayoutVars>
          <dgm:bulletEnabled val="1"/>
        </dgm:presLayoutVars>
      </dgm:prSet>
      <dgm:spPr/>
    </dgm:pt>
  </dgm:ptLst>
  <dgm:cxnLst>
    <dgm:cxn modelId="{DD972C34-3E05-4C53-977E-84D60619B34C}" srcId="{D635CF7C-3DE6-4E60-8B86-9BA08CD68743}" destId="{A953A4AA-E3A9-4388-96EA-65A1FDA2055D}" srcOrd="4" destOrd="0" parTransId="{DC392E5D-7055-4B16-BFBA-9EE7ED6929E6}" sibTransId="{DE86E012-6BE3-410A-B423-F0198BDC93AC}"/>
    <dgm:cxn modelId="{FE85CA40-66FD-0B45-BF7A-F3D1316320AD}" type="presOf" srcId="{D635CF7C-3DE6-4E60-8B86-9BA08CD68743}" destId="{DC69F04D-D860-4616-AF8B-91E2F7ADA58B}" srcOrd="0" destOrd="0" presId="urn:microsoft.com/office/officeart/2005/8/layout/default#1"/>
    <dgm:cxn modelId="{3012AC41-35EF-A84D-A288-B0B0C443C3A8}" type="presOf" srcId="{296EBE64-A230-4740-8FC6-7E0253364E73}" destId="{45F96211-84CD-4FF3-8F15-80042CA6CE6A}" srcOrd="0" destOrd="0" presId="urn:microsoft.com/office/officeart/2005/8/layout/default#1"/>
    <dgm:cxn modelId="{D3CB7443-D505-0A4C-9E7D-4A611BF4231F}" type="presOf" srcId="{FAD82289-5186-4C07-AB91-88DDC5FD78D9}" destId="{B58FF183-707A-4AD7-9726-E37B6E300F3A}" srcOrd="0" destOrd="0" presId="urn:microsoft.com/office/officeart/2005/8/layout/default#1"/>
    <dgm:cxn modelId="{0EEA7764-B3B3-7C43-B6AE-726CF48161CF}" type="presOf" srcId="{5F3EADBA-8BAB-41AB-B48F-185FDCE53559}" destId="{FCD80387-3C6A-40C4-AC9A-2543FC3499D8}" srcOrd="0" destOrd="0" presId="urn:microsoft.com/office/officeart/2005/8/layout/default#1"/>
    <dgm:cxn modelId="{1F51A569-79A0-4AD6-B702-4853175914DA}" srcId="{D635CF7C-3DE6-4E60-8B86-9BA08CD68743}" destId="{BA883329-3D1F-4CB8-BA05-06C47E42E52E}" srcOrd="2" destOrd="0" parTransId="{93D9E9E7-F133-47A2-BECB-E215382F1627}" sibTransId="{E93728D4-0615-4E2F-B76C-B7ABD1007566}"/>
    <dgm:cxn modelId="{1098444F-02D0-41A3-8C32-4698E429CF70}" srcId="{D635CF7C-3DE6-4E60-8B86-9BA08CD68743}" destId="{FAD82289-5186-4C07-AB91-88DDC5FD78D9}" srcOrd="6" destOrd="0" parTransId="{2C722A8B-B1B1-44DD-BA4F-26D8466EF40F}" sibTransId="{54ACFD6B-7388-4746-9332-15F89C00CF83}"/>
    <dgm:cxn modelId="{20663775-E4CC-274D-BED5-062620C32C6A}" type="presOf" srcId="{A953A4AA-E3A9-4388-96EA-65A1FDA2055D}" destId="{05B2E317-1428-49C1-A66E-66F1109CFCA9}" srcOrd="0" destOrd="0" presId="urn:microsoft.com/office/officeart/2005/8/layout/default#1"/>
    <dgm:cxn modelId="{D7FA8480-3C08-46B9-ACE7-EE03B9603344}" srcId="{D635CF7C-3DE6-4E60-8B86-9BA08CD68743}" destId="{01ED1A73-031E-4924-9526-61B30FC44F01}" srcOrd="1" destOrd="0" parTransId="{FD2BC908-2E92-405F-ACF9-BBC7186889E6}" sibTransId="{B59DF1C9-DCF4-417E-80ED-F64A1FE7FE99}"/>
    <dgm:cxn modelId="{D171198B-5E24-45A7-9DBF-9F71E99DB437}" srcId="{D635CF7C-3DE6-4E60-8B86-9BA08CD68743}" destId="{296EBE64-A230-4740-8FC6-7E0253364E73}" srcOrd="5" destOrd="0" parTransId="{04DDF1E5-ECFD-442B-A485-C8B8DBD7C2AD}" sibTransId="{996F9136-1293-4CCF-9346-E628D6797926}"/>
    <dgm:cxn modelId="{75DBCDB8-E407-5340-B973-4A3BB7C952A9}" type="presOf" srcId="{BA883329-3D1F-4CB8-BA05-06C47E42E52E}" destId="{A120D170-677E-401E-8BA9-E299CD5878DA}" srcOrd="0" destOrd="0" presId="urn:microsoft.com/office/officeart/2005/8/layout/default#1"/>
    <dgm:cxn modelId="{287719C2-0D6D-7142-A2C0-47517CDB2086}" type="presOf" srcId="{01ED1A73-031E-4924-9526-61B30FC44F01}" destId="{9256733D-6F1C-40E3-87C0-A771FC4B65C8}" srcOrd="0" destOrd="0" presId="urn:microsoft.com/office/officeart/2005/8/layout/default#1"/>
    <dgm:cxn modelId="{B67763D0-E54E-4E99-9946-9E25E439BD95}" srcId="{D635CF7C-3DE6-4E60-8B86-9BA08CD68743}" destId="{6C88F8EB-B7C2-4212-8853-1B338764D62E}" srcOrd="0" destOrd="0" parTransId="{B3F37760-C1DA-452C-A0C4-5DBA1566E395}" sibTransId="{F7264CD9-F7B8-4C32-9A9A-F64B22F3AFB2}"/>
    <dgm:cxn modelId="{4A788BE7-081C-6C4B-9829-B71D4228F930}" type="presOf" srcId="{6C88F8EB-B7C2-4212-8853-1B338764D62E}" destId="{89B1B1F7-E0D8-4BFA-A52D-72B627EF18EE}" srcOrd="0" destOrd="0" presId="urn:microsoft.com/office/officeart/2005/8/layout/default#1"/>
    <dgm:cxn modelId="{05159BF0-4C72-440C-99C4-A651427F2B61}" srcId="{D635CF7C-3DE6-4E60-8B86-9BA08CD68743}" destId="{5F3EADBA-8BAB-41AB-B48F-185FDCE53559}" srcOrd="3" destOrd="0" parTransId="{DC6C7EE3-2173-43D0-B441-85453D2401DF}" sibTransId="{DA6661E1-F6B2-438E-AD05-8C6A9A656C66}"/>
    <dgm:cxn modelId="{E355502C-052D-6047-873D-537A4445ADD8}" type="presParOf" srcId="{DC69F04D-D860-4616-AF8B-91E2F7ADA58B}" destId="{89B1B1F7-E0D8-4BFA-A52D-72B627EF18EE}" srcOrd="0" destOrd="0" presId="urn:microsoft.com/office/officeart/2005/8/layout/default#1"/>
    <dgm:cxn modelId="{C4D1081E-1BE6-A24A-84BC-142AF86F14AD}" type="presParOf" srcId="{DC69F04D-D860-4616-AF8B-91E2F7ADA58B}" destId="{46866C79-011B-49C9-A6CA-FCD1F2C57AA6}" srcOrd="1" destOrd="0" presId="urn:microsoft.com/office/officeart/2005/8/layout/default#1"/>
    <dgm:cxn modelId="{223015D2-4E9C-BE49-8A92-5E9A7B12EC64}" type="presParOf" srcId="{DC69F04D-D860-4616-AF8B-91E2F7ADA58B}" destId="{9256733D-6F1C-40E3-87C0-A771FC4B65C8}" srcOrd="2" destOrd="0" presId="urn:microsoft.com/office/officeart/2005/8/layout/default#1"/>
    <dgm:cxn modelId="{72BEADEB-8D0C-024E-8ECB-C03EE49E3CF8}" type="presParOf" srcId="{DC69F04D-D860-4616-AF8B-91E2F7ADA58B}" destId="{134F846C-6B12-4A93-9920-E180D8221932}" srcOrd="3" destOrd="0" presId="urn:microsoft.com/office/officeart/2005/8/layout/default#1"/>
    <dgm:cxn modelId="{10ACD1A4-1D9D-AD40-AA13-9B086712753B}" type="presParOf" srcId="{DC69F04D-D860-4616-AF8B-91E2F7ADA58B}" destId="{A120D170-677E-401E-8BA9-E299CD5878DA}" srcOrd="4" destOrd="0" presId="urn:microsoft.com/office/officeart/2005/8/layout/default#1"/>
    <dgm:cxn modelId="{22E52702-E9EE-5145-8073-BFFDB5065251}" type="presParOf" srcId="{DC69F04D-D860-4616-AF8B-91E2F7ADA58B}" destId="{2703DF32-679A-42F8-A23C-4A4C0D5D60F7}" srcOrd="5" destOrd="0" presId="urn:microsoft.com/office/officeart/2005/8/layout/default#1"/>
    <dgm:cxn modelId="{7F7CD9FD-DF55-FA42-9B31-EA5DFFEFB1CE}" type="presParOf" srcId="{DC69F04D-D860-4616-AF8B-91E2F7ADA58B}" destId="{FCD80387-3C6A-40C4-AC9A-2543FC3499D8}" srcOrd="6" destOrd="0" presId="urn:microsoft.com/office/officeart/2005/8/layout/default#1"/>
    <dgm:cxn modelId="{ADDD43D9-90D3-C440-85D6-C74CC950194F}" type="presParOf" srcId="{DC69F04D-D860-4616-AF8B-91E2F7ADA58B}" destId="{5ED6AED4-87D4-4F90-BA9E-3E7FA64D5264}" srcOrd="7" destOrd="0" presId="urn:microsoft.com/office/officeart/2005/8/layout/default#1"/>
    <dgm:cxn modelId="{190CF5FB-8A3E-554D-B381-C77A6DE23D5F}" type="presParOf" srcId="{DC69F04D-D860-4616-AF8B-91E2F7ADA58B}" destId="{05B2E317-1428-49C1-A66E-66F1109CFCA9}" srcOrd="8" destOrd="0" presId="urn:microsoft.com/office/officeart/2005/8/layout/default#1"/>
    <dgm:cxn modelId="{DAB3122D-0A35-7546-B416-8051F02D3E0F}" type="presParOf" srcId="{DC69F04D-D860-4616-AF8B-91E2F7ADA58B}" destId="{B78B1D48-D980-4512-85B3-DF50B5516B56}" srcOrd="9" destOrd="0" presId="urn:microsoft.com/office/officeart/2005/8/layout/default#1"/>
    <dgm:cxn modelId="{DD7679E5-F6DB-5D4B-BDAF-A80055D9F696}" type="presParOf" srcId="{DC69F04D-D860-4616-AF8B-91E2F7ADA58B}" destId="{45F96211-84CD-4FF3-8F15-80042CA6CE6A}" srcOrd="10" destOrd="0" presId="urn:microsoft.com/office/officeart/2005/8/layout/default#1"/>
    <dgm:cxn modelId="{6EF924A4-7A24-824D-812D-DAF79B4CA5D5}" type="presParOf" srcId="{DC69F04D-D860-4616-AF8B-91E2F7ADA58B}" destId="{009E610F-F1D0-46F2-812D-05BE925B8C5F}" srcOrd="11" destOrd="0" presId="urn:microsoft.com/office/officeart/2005/8/layout/default#1"/>
    <dgm:cxn modelId="{A5576FC2-8AC2-D64F-B8CB-23E73204C303}" type="presParOf" srcId="{DC69F04D-D860-4616-AF8B-91E2F7ADA58B}" destId="{B58FF183-707A-4AD7-9726-E37B6E300F3A}"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2C8EE-EACC-4146-9844-6670BE733B39}">
      <dsp:nvSpPr>
        <dsp:cNvPr id="0" name=""/>
        <dsp:cNvSpPr/>
      </dsp:nvSpPr>
      <dsp:spPr>
        <a:xfrm>
          <a:off x="2938049" y="45259"/>
          <a:ext cx="2353500" cy="2353500"/>
        </a:xfrm>
        <a:prstGeom prst="ellipse">
          <a:avLst/>
        </a:prstGeom>
        <a:solidFill>
          <a:srgbClr val="CCE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rgbClr val="0070C0"/>
              </a:solidFill>
            </a:rPr>
            <a:t>Expertise</a:t>
          </a:r>
        </a:p>
      </dsp:txBody>
      <dsp:txXfrm>
        <a:off x="3209607" y="362077"/>
        <a:ext cx="1810385" cy="746783"/>
      </dsp:txXfrm>
    </dsp:sp>
    <dsp:sp modelId="{0E08B725-4DA2-403B-97C0-D41F28405328}">
      <dsp:nvSpPr>
        <dsp:cNvPr id="0" name=""/>
        <dsp:cNvSpPr/>
      </dsp:nvSpPr>
      <dsp:spPr>
        <a:xfrm>
          <a:off x="3979021" y="1086231"/>
          <a:ext cx="2353500" cy="2353500"/>
        </a:xfrm>
        <a:prstGeom prst="ellipse">
          <a:avLst/>
        </a:prstGeom>
        <a:solidFill>
          <a:srgbClr val="92D05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rgbClr val="002060"/>
              </a:solidFill>
            </a:rPr>
            <a:t>Good </a:t>
          </a:r>
          <a:r>
            <a:rPr lang="en-US" sz="1600" b="1" kern="1200" dirty="0">
              <a:solidFill>
                <a:srgbClr val="002060"/>
              </a:solidFill>
            </a:rPr>
            <a:t>character</a:t>
          </a:r>
        </a:p>
      </dsp:txBody>
      <dsp:txXfrm>
        <a:off x="5246290" y="1357788"/>
        <a:ext cx="905192" cy="1810385"/>
      </dsp:txXfrm>
    </dsp:sp>
    <dsp:sp modelId="{D39E74E9-6821-493F-8C98-3C6CE333CA82}">
      <dsp:nvSpPr>
        <dsp:cNvPr id="0" name=""/>
        <dsp:cNvSpPr/>
      </dsp:nvSpPr>
      <dsp:spPr>
        <a:xfrm>
          <a:off x="2938049" y="2127202"/>
          <a:ext cx="2353500" cy="2353500"/>
        </a:xfrm>
        <a:prstGeom prst="ellipse">
          <a:avLst/>
        </a:prstGeom>
        <a:solidFill>
          <a:schemeClr val="accent2">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C00000"/>
              </a:solidFill>
            </a:rPr>
            <a:t>Identification</a:t>
          </a:r>
        </a:p>
      </dsp:txBody>
      <dsp:txXfrm>
        <a:off x="3209607" y="3417102"/>
        <a:ext cx="1810385" cy="746783"/>
      </dsp:txXfrm>
    </dsp:sp>
    <dsp:sp modelId="{CDF5A84D-CD10-4196-8C6D-D0869BA12223}">
      <dsp:nvSpPr>
        <dsp:cNvPr id="0" name=""/>
        <dsp:cNvSpPr/>
      </dsp:nvSpPr>
      <dsp:spPr>
        <a:xfrm>
          <a:off x="1897078" y="1086231"/>
          <a:ext cx="2353500" cy="2353500"/>
        </a:xfrm>
        <a:prstGeom prst="ellipse">
          <a:avLst/>
        </a:prstGeom>
        <a:solidFill>
          <a:srgbClr val="CC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rgbClr val="7030A0"/>
              </a:solidFill>
            </a:rPr>
            <a:t>Good will </a:t>
          </a:r>
        </a:p>
      </dsp:txBody>
      <dsp:txXfrm>
        <a:off x="2078116" y="1357788"/>
        <a:ext cx="905192" cy="18103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1B1F7-E0D8-4BFA-A52D-72B627EF18EE}">
      <dsp:nvSpPr>
        <dsp:cNvPr id="0" name=""/>
        <dsp:cNvSpPr/>
      </dsp:nvSpPr>
      <dsp:spPr>
        <a:xfrm>
          <a:off x="504156"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High demand for information</a:t>
          </a:r>
        </a:p>
      </dsp:txBody>
      <dsp:txXfrm>
        <a:off x="504156" y="0"/>
        <a:ext cx="2262336" cy="1357401"/>
      </dsp:txXfrm>
    </dsp:sp>
    <dsp:sp modelId="{9256733D-6F1C-40E3-87C0-A771FC4B65C8}">
      <dsp:nvSpPr>
        <dsp:cNvPr id="0" name=""/>
        <dsp:cNvSpPr/>
      </dsp:nvSpPr>
      <dsp:spPr>
        <a:xfrm>
          <a:off x="2911259" y="0"/>
          <a:ext cx="2262336" cy="135740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Urgent time frame</a:t>
          </a:r>
        </a:p>
      </dsp:txBody>
      <dsp:txXfrm>
        <a:off x="2911259" y="0"/>
        <a:ext cx="2262336" cy="1357401"/>
      </dsp:txXfrm>
    </dsp:sp>
    <dsp:sp modelId="{A120D170-677E-401E-8BA9-E299CD5878DA}">
      <dsp:nvSpPr>
        <dsp:cNvPr id="0" name=""/>
        <dsp:cNvSpPr/>
      </dsp:nvSpPr>
      <dsp:spPr>
        <a:xfrm>
          <a:off x="5313001" y="0"/>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Requires rapid and effective dissemination</a:t>
          </a:r>
        </a:p>
      </dsp:txBody>
      <dsp:txXfrm>
        <a:off x="5313001" y="0"/>
        <a:ext cx="2262336" cy="1357401"/>
      </dsp:txXfrm>
    </dsp:sp>
    <dsp:sp modelId="{FCD80387-3C6A-40C4-AC9A-2543FC3499D8}">
      <dsp:nvSpPr>
        <dsp:cNvPr id="0" name=""/>
        <dsp:cNvSpPr/>
      </dsp:nvSpPr>
      <dsp:spPr>
        <a:xfrm>
          <a:off x="504065" y="1501628"/>
          <a:ext cx="2262336" cy="1357401"/>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Use preferred channels of key audiences</a:t>
          </a:r>
        </a:p>
      </dsp:txBody>
      <dsp:txXfrm>
        <a:off x="504065" y="1501628"/>
        <a:ext cx="2262336" cy="1357401"/>
      </dsp:txXfrm>
    </dsp:sp>
    <dsp:sp modelId="{05B2E317-1428-49C1-A66E-66F1109CFCA9}">
      <dsp:nvSpPr>
        <dsp:cNvPr id="0" name=""/>
        <dsp:cNvSpPr/>
      </dsp:nvSpPr>
      <dsp:spPr>
        <a:xfrm>
          <a:off x="2952321" y="1501628"/>
          <a:ext cx="2262336" cy="1357401"/>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Existing information sharing networks</a:t>
          </a:r>
        </a:p>
      </dsp:txBody>
      <dsp:txXfrm>
        <a:off x="2952321" y="1501628"/>
        <a:ext cx="2262336" cy="1357401"/>
      </dsp:txXfrm>
    </dsp:sp>
    <dsp:sp modelId="{45F96211-84CD-4FF3-8F15-80042CA6CE6A}">
      <dsp:nvSpPr>
        <dsp:cNvPr id="0" name=""/>
        <dsp:cNvSpPr/>
      </dsp:nvSpPr>
      <dsp:spPr>
        <a:xfrm>
          <a:off x="4235948" y="3091349"/>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err="1"/>
            <a:t>Rumours</a:t>
          </a:r>
          <a:endParaRPr lang="en-US" sz="2300" kern="1200" dirty="0"/>
        </a:p>
      </dsp:txBody>
      <dsp:txXfrm>
        <a:off x="4235948" y="3091349"/>
        <a:ext cx="2262336" cy="1357401"/>
      </dsp:txXfrm>
    </dsp:sp>
    <dsp:sp modelId="{B58FF183-707A-4AD7-9726-E37B6E300F3A}">
      <dsp:nvSpPr>
        <dsp:cNvPr id="0" name=""/>
        <dsp:cNvSpPr/>
      </dsp:nvSpPr>
      <dsp:spPr>
        <a:xfrm>
          <a:off x="1781200" y="3082060"/>
          <a:ext cx="2262336" cy="1357401"/>
        </a:xfrm>
        <a:prstGeom prst="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Misinformation</a:t>
          </a:r>
        </a:p>
      </dsp:txBody>
      <dsp:txXfrm>
        <a:off x="1781200" y="3082060"/>
        <a:ext cx="2262336" cy="135740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17/05/2018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smtClean="0">
                <a:solidFill>
                  <a:prstClr val="black"/>
                </a:solidFill>
              </a:rPr>
              <a:pPr eaLnBrk="1" hangingPunct="1"/>
              <a:t>11</a:t>
            </a:fld>
            <a:endParaRPr lang="en-US" sz="1200">
              <a:solidFill>
                <a:prstClr val="black"/>
              </a:solidFill>
            </a:endParaRPr>
          </a:p>
        </p:txBody>
      </p:sp>
      <p:sp>
        <p:nvSpPr>
          <p:cNvPr id="135171" name="Rectangle 2"/>
          <p:cNvSpPr>
            <a:spLocks noGrp="1" noRot="1" noChangeAspect="1" noChangeArrowheads="1" noTextEdit="1"/>
          </p:cNvSpPr>
          <p:nvPr>
            <p:ph type="sldImg"/>
          </p:nvPr>
        </p:nvSpPr>
        <p:spPr>
          <a:xfrm>
            <a:off x="1144588" y="687388"/>
            <a:ext cx="4572000" cy="3429000"/>
          </a:xfrm>
          <a:ln/>
        </p:spPr>
      </p:sp>
      <p:sp>
        <p:nvSpPr>
          <p:cNvPr id="135172"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a:latin typeface="Arial" charset="0"/>
                <a:cs typeface="Arial" charset="0"/>
              </a:rPr>
              <a:t>Read….</a:t>
            </a:r>
          </a:p>
          <a:p>
            <a:pPr>
              <a:lnSpc>
                <a:spcPct val="90000"/>
              </a:lnSpc>
            </a:pPr>
            <a:endParaRPr lang="en-US">
              <a:latin typeface="Arial" charset="0"/>
              <a:cs typeface="Arial" charset="0"/>
            </a:endParaRPr>
          </a:p>
          <a:p>
            <a:pPr>
              <a:lnSpc>
                <a:spcPct val="90000"/>
              </a:lnSpc>
            </a:pPr>
            <a:r>
              <a:rPr lang="en-US">
                <a:latin typeface="Arial" charset="0"/>
                <a:cs typeface="Arial" charset="0"/>
              </a:rPr>
              <a:t>Then Slovic, Chess, and Fischhoff came to these conclusions after working with at-risk communities in the NE affected by brown fields.  Their work is part of the evidence base, and guides the work of effective emergency communication.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xfrm>
            <a:off x="1143000" y="685800"/>
            <a:ext cx="4572000" cy="3429000"/>
          </a:xfrm>
          <a:ln/>
        </p:spPr>
      </p:sp>
      <p:sp>
        <p:nvSpPr>
          <p:cNvPr id="136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a:latin typeface="Arial" charset="0"/>
                <a:cs typeface="Arial" charset="0"/>
              </a:rPr>
              <a:t>Information dissemination is broader than just information dissemination. </a:t>
            </a:r>
          </a:p>
        </p:txBody>
      </p:sp>
      <p:sp>
        <p:nvSpPr>
          <p:cNvPr id="136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7330E56-322E-4D5F-A531-1E2382C30EC8}" type="slidenum">
              <a:rPr lang="en-US" altLang="sv-SE" sz="1200" b="1" smtClean="0">
                <a:solidFill>
                  <a:prstClr val="black"/>
                </a:solidFill>
              </a:rPr>
              <a:pPr eaLnBrk="1" hangingPunct="1"/>
              <a:t>13</a:t>
            </a:fld>
            <a:endParaRPr lang="en-US" altLang="sv-SE" sz="1200" b="1">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143000" y="685800"/>
            <a:ext cx="4572000" cy="3429000"/>
          </a:xfrm>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i="1">
                <a:solidFill>
                  <a:srgbClr val="002060"/>
                </a:solidFill>
                <a:latin typeface="Arial" charset="0"/>
                <a:cs typeface="Arial" charset="0"/>
              </a:rPr>
              <a:t>The extreme time pressure associated with emergencies, high demand for information, and the crucial role of advice and warning to minimize a threat makes the rapid and effective dissemination of information crucial during serious public health events. Rumours and misinformation have to be detected early and addressed proactively.</a:t>
            </a:r>
          </a:p>
          <a:p>
            <a:pPr>
              <a:spcBef>
                <a:spcPct val="0"/>
              </a:spcBef>
            </a:pPr>
            <a:endParaRPr lang="en-US" altLang="sv-SE" i="1">
              <a:solidFill>
                <a:srgbClr val="002060"/>
              </a:solidFill>
              <a:latin typeface="Arial" charset="0"/>
              <a:cs typeface="Arial" charset="0"/>
            </a:endParaRPr>
          </a:p>
          <a:p>
            <a:pPr>
              <a:spcBef>
                <a:spcPct val="0"/>
              </a:spcBef>
              <a:buFontTx/>
              <a:buChar char="•"/>
            </a:pPr>
            <a:r>
              <a:rPr lang="en-US" altLang="sv-SE" i="1">
                <a:solidFill>
                  <a:srgbClr val="002060"/>
                </a:solidFill>
                <a:latin typeface="Arial" charset="0"/>
                <a:cs typeface="Arial" charset="0"/>
              </a:rPr>
              <a:t>Mass Media relations remains a pillar of effective information dissemination,</a:t>
            </a:r>
          </a:p>
          <a:p>
            <a:pPr>
              <a:spcBef>
                <a:spcPct val="0"/>
              </a:spcBef>
              <a:buFontTx/>
              <a:buChar char="•"/>
            </a:pPr>
            <a:r>
              <a:rPr lang="en-US" altLang="sv-SE" i="1">
                <a:solidFill>
                  <a:srgbClr val="002060"/>
                </a:solidFill>
                <a:latin typeface="Arial" charset="0"/>
                <a:cs typeface="Arial" charset="0"/>
              </a:rPr>
              <a:t>Radio becomes more important during emergencies</a:t>
            </a:r>
          </a:p>
          <a:p>
            <a:pPr>
              <a:spcBef>
                <a:spcPct val="0"/>
              </a:spcBef>
              <a:buFontTx/>
              <a:buChar char="•"/>
            </a:pPr>
            <a:r>
              <a:rPr lang="en-US" altLang="sv-SE" i="1">
                <a:solidFill>
                  <a:srgbClr val="002060"/>
                </a:solidFill>
                <a:latin typeface="Arial" charset="0"/>
                <a:cs typeface="Arial" charset="0"/>
              </a:rPr>
              <a:t>increasingly important to access other trusted information sources of the population group at risk, including new media channels, existing information sharing networks and non-traditional media. S</a:t>
            </a:r>
          </a:p>
          <a:p>
            <a:pPr>
              <a:spcBef>
                <a:spcPct val="0"/>
              </a:spcBef>
              <a:buFontTx/>
              <a:buChar char="•"/>
            </a:pPr>
            <a:r>
              <a:rPr lang="en-US" altLang="sv-SE" i="1">
                <a:solidFill>
                  <a:srgbClr val="002060"/>
                </a:solidFill>
                <a:latin typeface="Arial" charset="0"/>
                <a:cs typeface="Arial" charset="0"/>
              </a:rPr>
              <a:t>social mobilization is sometimes the only way </a:t>
            </a:r>
          </a:p>
          <a:p>
            <a:pPr>
              <a:spcBef>
                <a:spcPct val="0"/>
              </a:spcBef>
            </a:pPr>
            <a:endParaRPr lang="en-US" altLang="sv-SE">
              <a:latin typeface="Arial" charset="0"/>
              <a:cs typeface="Arial"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96910AD-40C4-4768-9CD5-16558BBB2701}" type="slidenum">
              <a:rPr lang="en-US" altLang="sv-SE" sz="1200" b="1" smtClean="0">
                <a:solidFill>
                  <a:prstClr val="black"/>
                </a:solidFill>
                <a:ea typeface="MS PGothic" pitchFamily="34" charset="-128"/>
              </a:rPr>
              <a:pPr eaLnBrk="1" hangingPunct="1"/>
              <a:t>14</a:t>
            </a:fld>
            <a:endParaRPr lang="en-US" altLang="sv-SE" sz="1200" b="1">
              <a:solidFill>
                <a:prstClr val="black"/>
              </a:solidFill>
              <a:ea typeface="MS PGothic"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xfrm>
            <a:off x="1143000" y="685800"/>
            <a:ext cx="4572000" cy="3429000"/>
          </a:xfrm>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a:latin typeface="Arial" charset="0"/>
                <a:cs typeface="Arial" charset="0"/>
              </a:rPr>
              <a:t>In communicating risk, remember the media, social media and public perceptions and outrage. You will pay a heavy price if you ignore these.</a:t>
            </a: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6DDCEEF-E9A2-4179-99A6-37A4382DAE84}" type="slidenum">
              <a:rPr lang="en-US" altLang="sv-SE" sz="1200" b="1" smtClean="0">
                <a:solidFill>
                  <a:prstClr val="black"/>
                </a:solidFill>
              </a:rPr>
              <a:pPr eaLnBrk="1" hangingPunct="1"/>
              <a:t>15</a:t>
            </a:fld>
            <a:endParaRPr lang="en-US" altLang="sv-SE" sz="1200" b="1">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43000" y="685800"/>
            <a:ext cx="4572000" cy="3429000"/>
          </a:xfrm>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1143000" y="685800"/>
            <a:ext cx="4572000" cy="3429000"/>
          </a:xfrm>
          <a:ln/>
        </p:spPr>
      </p:sp>
      <p:sp>
        <p:nvSpPr>
          <p:cNvPr id="141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143000" y="685800"/>
            <a:ext cx="4572000" cy="3429000"/>
          </a:xfrm>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1143000" y="685800"/>
            <a:ext cx="4572000" cy="3429000"/>
          </a:xfrm>
          <a:ln/>
        </p:spPr>
      </p:sp>
      <p:sp>
        <p:nvSpPr>
          <p:cNvPr id="143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43000" y="685800"/>
            <a:ext cx="4572000" cy="3429000"/>
          </a:xfrm>
          <a:ln/>
        </p:spPr>
      </p:sp>
      <p:sp>
        <p:nvSpPr>
          <p:cNvPr id="144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1143000" y="685800"/>
            <a:ext cx="4572000" cy="3429000"/>
          </a:xfrm>
          <a:ln/>
        </p:spPr>
      </p:sp>
      <p:sp>
        <p:nvSpPr>
          <p:cNvPr id="181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xfrm>
            <a:off x="1143000" y="685800"/>
            <a:ext cx="4572000" cy="3429000"/>
          </a:xfrm>
          <a:ln/>
        </p:spPr>
      </p:sp>
      <p:sp>
        <p:nvSpPr>
          <p:cNvPr id="184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xfrm>
            <a:off x="1143000" y="685800"/>
            <a:ext cx="4572000" cy="3429000"/>
          </a:xfrm>
          <a:ln/>
        </p:spPr>
      </p:sp>
      <p:sp>
        <p:nvSpPr>
          <p:cNvPr id="185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143000" y="685800"/>
            <a:ext cx="4572000" cy="3429000"/>
          </a:xfrm>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xfrm>
            <a:off x="1143000" y="685800"/>
            <a:ext cx="4572000" cy="3429000"/>
          </a:xfrm>
          <a:ln/>
        </p:spPr>
      </p:sp>
      <p:sp>
        <p:nvSpPr>
          <p:cNvPr id="190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xfrm>
            <a:off x="1143000" y="685800"/>
            <a:ext cx="4572000" cy="3429000"/>
          </a:xfrm>
          <a:ln/>
        </p:spPr>
      </p:sp>
      <p:sp>
        <p:nvSpPr>
          <p:cNvPr id="192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xfrm>
            <a:off x="1143000" y="685800"/>
            <a:ext cx="4572000" cy="3429000"/>
          </a:xfrm>
          <a:ln/>
        </p:spPr>
      </p:sp>
      <p:sp>
        <p:nvSpPr>
          <p:cNvPr id="193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a:latin typeface="Arial" charset="0"/>
                <a:cs typeface="Arial" charset="0"/>
              </a:rPr>
              <a:t>To summarize:</a:t>
            </a:r>
          </a:p>
          <a:p>
            <a:pPr>
              <a:spcBef>
                <a:spcPct val="0"/>
              </a:spcBef>
            </a:pPr>
            <a:r>
              <a:rPr lang="en-US" altLang="sv-SE">
                <a:latin typeface="Arial" charset="0"/>
                <a:cs typeface="Arial" charset="0"/>
              </a:rPr>
              <a:t>Perception is reality for risk communications</a:t>
            </a:r>
          </a:p>
          <a:p>
            <a:pPr>
              <a:spcBef>
                <a:spcPct val="0"/>
              </a:spcBef>
            </a:pPr>
            <a:r>
              <a:rPr lang="en-US" altLang="sv-SE">
                <a:latin typeface="Arial" charset="0"/>
                <a:cs typeface="Arial" charset="0"/>
              </a:rPr>
              <a:t>Engage the public, not just send them one way information</a:t>
            </a:r>
          </a:p>
          <a:p>
            <a:pPr>
              <a:spcBef>
                <a:spcPct val="0"/>
              </a:spcBef>
            </a:pPr>
            <a:r>
              <a:rPr lang="en-US" altLang="sv-SE">
                <a:latin typeface="Arial" charset="0"/>
                <a:cs typeface="Arial" charset="0"/>
              </a:rPr>
              <a:t>Use the platforms that people use already.</a:t>
            </a:r>
          </a:p>
          <a:p>
            <a:pPr>
              <a:spcBef>
                <a:spcPct val="0"/>
              </a:spcBef>
            </a:pPr>
            <a:r>
              <a:rPr lang="en-US" altLang="sv-SE">
                <a:latin typeface="Arial" charset="0"/>
                <a:cs typeface="Arial" charset="0"/>
              </a:rPr>
              <a:t>Be consistent</a:t>
            </a:r>
          </a:p>
          <a:p>
            <a:pPr>
              <a:spcBef>
                <a:spcPct val="0"/>
              </a:spcBef>
            </a:pPr>
            <a:r>
              <a:rPr lang="en-US" altLang="sv-SE">
                <a:latin typeface="Arial" charset="0"/>
                <a:cs typeface="Arial" charset="0"/>
              </a:rPr>
              <a:t>Demonstrate listening and show that you care.</a:t>
            </a:r>
          </a:p>
          <a:p>
            <a:pPr>
              <a:spcBef>
                <a:spcPct val="0"/>
              </a:spcBef>
            </a:pPr>
            <a:endParaRPr lang="en-US" altLang="sv-SE">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a:solidFill>
                  <a:prstClr val="black"/>
                </a:solidFill>
              </a:rPr>
              <a:t>World Health Organization</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17 May 2018</a:t>
            </a:fld>
            <a:endParaRPr lang="en-US" altLang="sv-SE" sz="120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38</a:t>
            </a:fld>
            <a:endParaRPr lang="en-US" altLang="sv-SE" sz="1200">
              <a:solidFill>
                <a:prstClr val="black"/>
              </a:solidFill>
              <a:ea typeface="MS PGothic"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Folienbildplatzhalter 1"/>
          <p:cNvSpPr>
            <a:spLocks noGrp="1" noRot="1" noChangeAspect="1" noTextEdit="1"/>
          </p:cNvSpPr>
          <p:nvPr>
            <p:ph type="sldImg"/>
          </p:nvPr>
        </p:nvSpPr>
        <p:spPr>
          <a:xfrm>
            <a:off x="1143000" y="685800"/>
            <a:ext cx="4572000" cy="3429000"/>
          </a:xfrm>
          <a:ln/>
        </p:spPr>
      </p:sp>
      <p:sp>
        <p:nvSpPr>
          <p:cNvPr id="14745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sv-SE" dirty="0">
              <a:latin typeface="Arial" charset="0"/>
              <a:cs typeface="Arial" charset="0"/>
            </a:endParaRPr>
          </a:p>
        </p:txBody>
      </p:sp>
      <p:sp>
        <p:nvSpPr>
          <p:cNvPr id="147460" name="Kopfzeilenplatzhalt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US" altLang="sv-SE" sz="1200" b="1">
                <a:solidFill>
                  <a:prstClr val="black"/>
                </a:solidFill>
              </a:rPr>
              <a:t>World Health Organization</a:t>
            </a:r>
          </a:p>
        </p:txBody>
      </p:sp>
      <p:sp>
        <p:nvSpPr>
          <p:cNvPr id="147461" name="Datumsplatzhalt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561D0D9-DC09-4061-A069-1539AE9B8391}" type="datetime3">
              <a:rPr lang="en-US" altLang="sv-SE" sz="1200" smtClean="0">
                <a:solidFill>
                  <a:prstClr val="black"/>
                </a:solidFill>
                <a:ea typeface="MS PGothic" pitchFamily="34" charset="-128"/>
              </a:rPr>
              <a:pPr eaLnBrk="1" hangingPunct="1"/>
              <a:t>17 May 2018</a:t>
            </a:fld>
            <a:endParaRPr lang="en-US" altLang="sv-SE" sz="1200">
              <a:solidFill>
                <a:prstClr val="black"/>
              </a:solidFill>
              <a:ea typeface="MS PGothic" pitchFamily="34" charset="-128"/>
            </a:endParaRPr>
          </a:p>
        </p:txBody>
      </p:sp>
      <p:sp>
        <p:nvSpPr>
          <p:cNvPr id="147462" name="Foliennummernplatzhalt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88E68181-B84F-4EAF-9732-535C31045E04}" type="slidenum">
              <a:rPr lang="en-US" altLang="sv-SE" sz="1200" smtClean="0">
                <a:solidFill>
                  <a:prstClr val="black"/>
                </a:solidFill>
                <a:ea typeface="MS PGothic" pitchFamily="34" charset="-128"/>
              </a:rPr>
              <a:pPr eaLnBrk="1" hangingPunct="1"/>
              <a:t>39</a:t>
            </a:fld>
            <a:endParaRPr lang="en-US" altLang="sv-SE" sz="1200">
              <a:solidFill>
                <a:prstClr val="black"/>
              </a:solidFill>
              <a:ea typeface="MS PGothic" pitchFamily="34" charset="-128"/>
            </a:endParaRPr>
          </a:p>
        </p:txBody>
      </p:sp>
    </p:spTree>
    <p:extLst>
      <p:ext uri="{BB962C8B-B14F-4D97-AF65-F5344CB8AC3E}">
        <p14:creationId xmlns:p14="http://schemas.microsoft.com/office/powerpoint/2010/main" val="99425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extLst>
      <p:ext uri="{BB962C8B-B14F-4D97-AF65-F5344CB8AC3E}">
        <p14:creationId xmlns:p14="http://schemas.microsoft.com/office/powerpoint/2010/main" val="1466026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43000" y="685800"/>
            <a:ext cx="4572000" cy="3429000"/>
          </a:xfrm>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685800"/>
            <a:ext cx="4572000" cy="3429000"/>
          </a:xfrm>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sv-SE">
                <a:latin typeface="Arial" charset="0"/>
                <a:cs typeface="Arial" charset="0"/>
              </a:rPr>
              <a:t>Get your information right, but remember the other building blocks too. Trust in individuals and organizations is considered to be by far the most important component of risk communications.</a:t>
            </a: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6B5D9EBA-3B3B-49D4-8EB9-BAE2F36F7C9D}" type="slidenum">
              <a:rPr lang="en-US" altLang="sv-SE" sz="1200" b="1" smtClean="0">
                <a:solidFill>
                  <a:prstClr val="black"/>
                </a:solidFill>
              </a:rPr>
              <a:pPr eaLnBrk="1" hangingPunct="1"/>
              <a:t>5</a:t>
            </a:fld>
            <a:endParaRPr lang="en-US" altLang="sv-SE" sz="1200" b="1">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143000" y="685800"/>
            <a:ext cx="4572000" cy="3429000"/>
          </a:xfrm>
          <a:ln/>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cs typeface="Arial" charset="0"/>
              </a:rPr>
              <a:t>The good news is that this critical part of emergency communication has been studied for over 2500 years, the earliest known work is by Aristotle, who listed ethos (or credibility) as the most important of 3 elements of persuasion: the other two being logic and emotion.</a:t>
            </a:r>
          </a:p>
          <a:p>
            <a:r>
              <a:rPr lang="en-US" dirty="0">
                <a:latin typeface="Arial" charset="0"/>
                <a:cs typeface="Arial" charset="0"/>
              </a:rPr>
              <a:t>The concepts coalesce into these 4 areas of audience perceptions of you, your agency, your spokespersons, and other representatives. (click)</a:t>
            </a:r>
          </a:p>
          <a:p>
            <a:r>
              <a:rPr lang="en-US" dirty="0">
                <a:latin typeface="Arial" charset="0"/>
                <a:cs typeface="Arial" charset="0"/>
              </a:rPr>
              <a:t>Are you and expert? Does your agency know what its doing, does it know how to fix the problem, do you agree with other known experts and agencies?  So in translation (can you be trusted based on your knowledge).  Perceptions about the character of you, or your agency focus on truthfulness and reliability—not only must you be knowledgeable, but you need to share what you know with affected publics and other stakeholders. And it’s not enough not to lie, but you must not be hiding the truth from me by omission.  And you must follow-through on your promises.  If you promised information today at 12, we better be having a press conference.  Identification is key,  and answers the questions: can I trust you because you are like me (we always trust those who share our values, experiences more than those who are substantially different from us.  Finally do you have good will toward those who are afraid, or harmed. They must perceive that you care more about them than being motivated by self interest, and importantly you know and address their concerns (they must know you care before they care about what you are saying.  </a:t>
            </a:r>
          </a:p>
          <a:p>
            <a:r>
              <a:rPr lang="en-US" dirty="0">
                <a:latin typeface="Arial" charset="0"/>
                <a:cs typeface="Arial" charset="0"/>
              </a:rPr>
              <a:t>So protocols about, including empathy in our communication relate to concept of good will. Insuring consistency with other agencies is key to maintaining perceived expertise.  If you change your recommendations over time (as we did with anthrax medications) lose trust because it appears you are making a mistake or treating groups differently (attack on expertise or good will). Even though many of these steps are second nature to many in this room.  Agencies and organizations violate them all the time.  Let’s take a look. </a:t>
            </a:r>
          </a:p>
        </p:txBody>
      </p:sp>
      <p:sp>
        <p:nvSpPr>
          <p:cNvPr id="1280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3057B1A3-26B8-43BB-9B8A-546DC3930401}" type="slidenum">
              <a:rPr lang="en-US" sz="1200" smtClean="0">
                <a:solidFill>
                  <a:prstClr val="black"/>
                </a:solidFill>
              </a:rPr>
              <a:pPr eaLnBrk="1" hangingPunct="1"/>
              <a:t>6</a:t>
            </a:fld>
            <a:endParaRPr lang="en-US" sz="120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a:t>It is essential to remember, especially when we are under the stress of dealing with n emergency, that we  must understand how the public, and the media, will perceive a risk. This depends on</a:t>
            </a:r>
          </a:p>
          <a:p>
            <a:pPr marL="171450" indent="-171450" fontAlgn="auto">
              <a:spcBef>
                <a:spcPts val="0"/>
              </a:spcBef>
              <a:spcAft>
                <a:spcPts val="0"/>
              </a:spcAft>
              <a:buFont typeface="Arial" pitchFamily="34" charset="0"/>
              <a:buChar char="•"/>
              <a:defRPr/>
            </a:pPr>
            <a:r>
              <a:rPr lang="en-US" dirty="0"/>
              <a:t>Familiarity of the risk</a:t>
            </a:r>
          </a:p>
          <a:p>
            <a:pPr marL="171450" indent="-171450" fontAlgn="auto">
              <a:spcBef>
                <a:spcPts val="0"/>
              </a:spcBef>
              <a:spcAft>
                <a:spcPts val="0"/>
              </a:spcAft>
              <a:buFont typeface="Arial" pitchFamily="34" charset="0"/>
              <a:buChar char="•"/>
              <a:defRPr/>
            </a:pPr>
            <a:r>
              <a:rPr lang="en-US" dirty="0"/>
              <a:t>Whether it is a voluntary risk or not</a:t>
            </a:r>
          </a:p>
          <a:p>
            <a:pPr marL="171450" indent="-171450" fontAlgn="auto">
              <a:spcBef>
                <a:spcPts val="0"/>
              </a:spcBef>
              <a:spcAft>
                <a:spcPts val="0"/>
              </a:spcAft>
              <a:buFont typeface="Arial" pitchFamily="34" charset="0"/>
              <a:buChar char="•"/>
              <a:defRPr/>
            </a:pPr>
            <a:r>
              <a:rPr lang="en-US" dirty="0"/>
              <a:t>They personal history and experience </a:t>
            </a:r>
          </a:p>
          <a:p>
            <a:pPr marL="171450" indent="-171450" fontAlgn="auto">
              <a:spcBef>
                <a:spcPts val="0"/>
              </a:spcBef>
              <a:spcAft>
                <a:spcPts val="0"/>
              </a:spcAft>
              <a:buFont typeface="Arial" pitchFamily="34" charset="0"/>
              <a:buChar char="•"/>
              <a:defRPr/>
            </a:pPr>
            <a:r>
              <a:rPr lang="en-US" dirty="0"/>
              <a:t>cultural values</a:t>
            </a:r>
          </a:p>
          <a:p>
            <a:pPr marL="171450" indent="-171450" fontAlgn="auto">
              <a:spcBef>
                <a:spcPts val="0"/>
              </a:spcBef>
              <a:spcAft>
                <a:spcPts val="0"/>
              </a:spcAft>
              <a:buFont typeface="Arial" pitchFamily="34" charset="0"/>
              <a:buChar char="•"/>
              <a:defRPr/>
            </a:pPr>
            <a:r>
              <a:rPr lang="en-US" dirty="0"/>
              <a:t>If he risk is fatal or not</a:t>
            </a:r>
          </a:p>
          <a:p>
            <a:pPr marL="171450" indent="-171450" fontAlgn="auto">
              <a:spcBef>
                <a:spcPts val="0"/>
              </a:spcBef>
              <a:spcAft>
                <a:spcPts val="0"/>
              </a:spcAft>
              <a:buFont typeface="Arial" pitchFamily="34" charset="0"/>
              <a:buChar char="•"/>
              <a:defRPr/>
            </a:pPr>
            <a:r>
              <a:rPr lang="en-US" dirty="0"/>
              <a:t>If it affects children</a:t>
            </a:r>
          </a:p>
          <a:p>
            <a:pPr marL="171450" indent="-171450" fontAlgn="auto">
              <a:spcBef>
                <a:spcPts val="0"/>
              </a:spcBef>
              <a:spcAft>
                <a:spcPts val="0"/>
              </a:spcAft>
              <a:buFont typeface="Arial" pitchFamily="34" charset="0"/>
              <a:buChar char="•"/>
              <a:defRPr/>
            </a:pPr>
            <a:r>
              <a:rPr lang="en-US" dirty="0"/>
              <a:t>Their reaction – outrage, fear, apathy?</a:t>
            </a:r>
          </a:p>
          <a:p>
            <a:pPr marL="171450" indent="-171450" fontAlgn="auto">
              <a:spcBef>
                <a:spcPts val="0"/>
              </a:spcBef>
              <a:spcAft>
                <a:spcPts val="0"/>
              </a:spcAft>
              <a:buFont typeface="Arial" pitchFamily="34" charset="0"/>
              <a:buChar char="•"/>
              <a:defRPr/>
            </a:pPr>
            <a:r>
              <a:rPr lang="en-US" dirty="0" err="1"/>
              <a:t>etc</a:t>
            </a:r>
            <a:endParaRPr lang="en-US" dirty="0"/>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AAF5B10D-1673-4797-9714-F9AD3822051B}" type="slidenum">
              <a:rPr lang="en-US" altLang="sv-SE" sz="1200" b="1" smtClean="0">
                <a:solidFill>
                  <a:prstClr val="black"/>
                </a:solidFill>
              </a:rPr>
              <a:pPr eaLnBrk="1" hangingPunct="1"/>
              <a:t>8</a:t>
            </a:fld>
            <a:endParaRPr lang="en-US" altLang="sv-SE" sz="1200" b="1">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ED446F4-4FB1-4F8C-A7E8-4F136631E945}" type="slidenum">
              <a:rPr lang="en-US" sz="1200" smtClean="0">
                <a:solidFill>
                  <a:prstClr val="black"/>
                </a:solidFill>
              </a:rPr>
              <a:pPr eaLnBrk="1" hangingPunct="1"/>
              <a:t>9</a:t>
            </a:fld>
            <a:endParaRPr lang="en-US" sz="1200">
              <a:solidFill>
                <a:prstClr val="black"/>
              </a:solidFill>
            </a:endParaRPr>
          </a:p>
        </p:txBody>
      </p:sp>
      <p:sp>
        <p:nvSpPr>
          <p:cNvPr id="132099" name="Rectangle 2"/>
          <p:cNvSpPr>
            <a:spLocks noGrp="1" noRot="1" noChangeAspect="1" noChangeArrowheads="1" noTextEdit="1"/>
          </p:cNvSpPr>
          <p:nvPr>
            <p:ph type="sldImg"/>
          </p:nvPr>
        </p:nvSpPr>
        <p:spPr>
          <a:xfrm>
            <a:off x="1144588" y="687388"/>
            <a:ext cx="4570412" cy="3427412"/>
          </a:xfrm>
          <a:ln/>
        </p:spPr>
      </p:sp>
      <p:sp>
        <p:nvSpPr>
          <p:cNvPr id="132100" name="Rectangle 3"/>
          <p:cNvSpPr>
            <a:spLocks noGrp="1" noChangeArrowheads="1"/>
          </p:cNvSpPr>
          <p:nvPr>
            <p:ph type="body" idx="1"/>
          </p:nvPr>
        </p:nvSpPr>
        <p:spPr>
          <a:xfrm>
            <a:off x="914183" y="4343326"/>
            <a:ext cx="5029635" cy="4113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This model helps to explain why.  The evidence base that CDC has been building up for emergency communication draws from models such as this one.  Although the elaboration likelihood model is much more sophisticated than  this, one take away is that when  people are relaxed and not afraid, they are able to engage in more linear analysis of information, compare alternatives, and weigh evidence against action.</a:t>
            </a:r>
          </a:p>
          <a:p>
            <a:r>
              <a:rPr lang="en-US">
                <a:latin typeface="Arial" charset="0"/>
                <a:cs typeface="Arial" charset="0"/>
              </a:rPr>
              <a:t>However, when people are distracted, fearful, or otherwise in a negative context, they are much less likely to analyze information, less able to sort through contradictory information or inconsistencies as a means to come to their own decisions. Instead they are more likely to default to decision-making based on trust or perceived credibility.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r>
              <a:rPr lang="en-GB" altLang="sv-SE" sz="1200">
                <a:solidFill>
                  <a:prstClr val="black"/>
                </a:solidFill>
              </a:rPr>
              <a:t>World Health Organization</a:t>
            </a:r>
          </a:p>
        </p:txBody>
      </p:sp>
      <p:sp>
        <p:nvSpPr>
          <p:cNvPr id="13312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BBD1AB1-7B6D-4E78-ABB7-3B7146818788}" type="datetime3">
              <a:rPr lang="en-GB" altLang="sv-SE" sz="1200" smtClean="0">
                <a:solidFill>
                  <a:prstClr val="black"/>
                </a:solidFill>
              </a:rPr>
              <a:pPr eaLnBrk="1" hangingPunct="1"/>
              <a:t>17 May, 2018</a:t>
            </a:fld>
            <a:endParaRPr lang="en-GB" altLang="sv-SE" sz="1200">
              <a:solidFill>
                <a:prstClr val="black"/>
              </a:solidFill>
            </a:endParaRPr>
          </a:p>
        </p:txBody>
      </p:sp>
      <p:sp>
        <p:nvSpPr>
          <p:cNvPr id="13312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eaLnBrk="0" hangingPunct="0">
              <a:defRPr sz="2800">
                <a:solidFill>
                  <a:srgbClr val="000066"/>
                </a:solidFill>
                <a:latin typeface="Arial" charset="0"/>
                <a:cs typeface="Arial" charset="0"/>
              </a:defRPr>
            </a:lvl1pPr>
            <a:lvl2pPr marL="742950" indent="-285750" defTabSz="909638" eaLnBrk="0" hangingPunct="0">
              <a:defRPr sz="2800">
                <a:solidFill>
                  <a:srgbClr val="000066"/>
                </a:solidFill>
                <a:latin typeface="Arial" charset="0"/>
                <a:cs typeface="Arial" charset="0"/>
              </a:defRPr>
            </a:lvl2pPr>
            <a:lvl3pPr marL="1143000" indent="-228600" defTabSz="909638" eaLnBrk="0" hangingPunct="0">
              <a:defRPr sz="2800">
                <a:solidFill>
                  <a:srgbClr val="000066"/>
                </a:solidFill>
                <a:latin typeface="Arial" charset="0"/>
                <a:cs typeface="Arial" charset="0"/>
              </a:defRPr>
            </a:lvl3pPr>
            <a:lvl4pPr marL="1600200" indent="-228600" defTabSz="909638" eaLnBrk="0" hangingPunct="0">
              <a:defRPr sz="2800">
                <a:solidFill>
                  <a:srgbClr val="000066"/>
                </a:solidFill>
                <a:latin typeface="Arial" charset="0"/>
                <a:cs typeface="Arial" charset="0"/>
              </a:defRPr>
            </a:lvl4pPr>
            <a:lvl5pPr marL="2057400" indent="-228600" defTabSz="909638" eaLnBrk="0" hangingPunct="0">
              <a:defRPr sz="2800">
                <a:solidFill>
                  <a:srgbClr val="000066"/>
                </a:solidFill>
                <a:latin typeface="Arial" charset="0"/>
                <a:cs typeface="Arial" charset="0"/>
              </a:defRPr>
            </a:lvl5pPr>
            <a:lvl6pPr marL="25146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90963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B9F14504-6202-443F-839E-D11EC4AD46DE}" type="slidenum">
              <a:rPr lang="en-GB" altLang="sv-SE" sz="1200" smtClean="0">
                <a:solidFill>
                  <a:prstClr val="black"/>
                </a:solidFill>
              </a:rPr>
              <a:pPr eaLnBrk="1" hangingPunct="1"/>
              <a:t>10</a:t>
            </a:fld>
            <a:endParaRPr lang="en-GB" altLang="sv-SE" sz="1200">
              <a:solidFill>
                <a:prstClr val="black"/>
              </a:solidFill>
            </a:endParaRPr>
          </a:p>
        </p:txBody>
      </p:sp>
      <p:sp>
        <p:nvSpPr>
          <p:cNvPr id="133125" name="Rectangle 2"/>
          <p:cNvSpPr>
            <a:spLocks noGrp="1" noRot="1" noChangeAspect="1" noChangeArrowheads="1" noTextEdit="1"/>
          </p:cNvSpPr>
          <p:nvPr>
            <p:ph type="sldImg"/>
          </p:nvPr>
        </p:nvSpPr>
        <p:spPr>
          <a:xfrm>
            <a:off x="1143000" y="685800"/>
            <a:ext cx="4572000" cy="3429000"/>
          </a:xfrm>
          <a:ln/>
        </p:spPr>
      </p:sp>
      <p:sp>
        <p:nvSpPr>
          <p:cNvPr id="133126" name="Rectangle 3"/>
          <p:cNvSpPr>
            <a:spLocks noGrp="1" noChangeArrowheads="1"/>
          </p:cNvSpPr>
          <p:nvPr>
            <p:ph type="body" idx="1"/>
          </p:nvPr>
        </p:nvSpPr>
        <p:spPr>
          <a:xfrm>
            <a:off x="915816" y="4343326"/>
            <a:ext cx="5026369" cy="411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sv-SE">
                <a:latin typeface="Arial" charset="0"/>
                <a:cs typeface="Arial" charset="0"/>
              </a:rPr>
              <a:t>An individual’s perception or assessment of risk is based on a combination of hazard and outrage factors.  When present, outrange often takes on strong emotional overtones.  It predisposes and individual to react emotionally.  Out rage also tends to distort perceived hazard.</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pic>
        <p:nvPicPr>
          <p:cNvPr id="7" name="Picture 2" descr="C:\Documents and Settings\elhadaryk\Desktop\RC 59 footer\Presentation3 copy.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805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95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036831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385629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5634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274147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80555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225536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052360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4150932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62063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239304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681761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642562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794815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4247764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204785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56404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356919-9E6B-49EE-99FA-2AD4B129F183}" type="datetimeFigureOut">
              <a:rPr lang="en-GB" smtClean="0"/>
              <a:t>17/05/2018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3945218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3356919-9E6B-49EE-99FA-2AD4B129F183}"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4255100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3356919-9E6B-49EE-99FA-2AD4B129F183}" type="datetimeFigureOut">
              <a:rPr lang="en-GB" smtClean="0"/>
              <a:t>17/05/2018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379475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3356919-9E6B-49EE-99FA-2AD4B129F183}" type="datetimeFigureOut">
              <a:rPr lang="en-GB" smtClean="0"/>
              <a:t>17/05/2018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2686412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356919-9E6B-49EE-99FA-2AD4B129F183}" type="datetimeFigureOut">
              <a:rPr lang="en-GB" smtClean="0"/>
              <a:t>17/05/2018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060118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765384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t>17/05/2018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95939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56919-9E6B-49EE-99FA-2AD4B129F183}" type="datetimeFigureOut">
              <a:rPr lang="en-GB" smtClean="0"/>
              <a:t>17/05/2018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82463-813E-47E4-8FAD-9340DAD0A47F}" type="slidenum">
              <a:rPr lang="en-GB" smtClean="0"/>
              <a:t>‹#›</a:t>
            </a:fld>
            <a:endParaRPr lang="en-GB"/>
          </a:p>
        </p:txBody>
      </p:sp>
      <p:pic>
        <p:nvPicPr>
          <p:cNvPr id="7" name="Content Placeholder 3"/>
          <p:cNvPicPr>
            <a:picLocks noGrp="1" noChangeAspect="1"/>
          </p:cNvPicPr>
          <p:nvPr userDrawn="1"/>
        </p:nvPicPr>
        <p:blipFill>
          <a:blip r:embed="rId14">
            <a:extLst>
              <a:ext uri="{28A0092B-C50C-407E-A947-70E740481C1C}">
                <a14:useLocalDpi xmlns:a14="http://schemas.microsoft.com/office/drawing/2010/main" val="0"/>
              </a:ext>
            </a:extLst>
          </a:blip>
          <a:srcRect t="85757"/>
          <a:stretch>
            <a:fillRect/>
          </a:stretch>
        </p:blipFill>
        <p:spPr bwMode="auto">
          <a:xfrm>
            <a:off x="0" y="5881688"/>
            <a:ext cx="914400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31440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6766299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hyperlink" Target="http://www.who.int/risk-communication/guidance/download/en/" TargetMode="External"/><Relationship Id="rId2" Type="http://schemas.openxmlformats.org/officeDocument/2006/relationships/notesSlide" Target="../notesSlides/notesSlide29.xml"/><Relationship Id="rId1" Type="http://schemas.openxmlformats.org/officeDocument/2006/relationships/slideLayout" Target="../slideLayouts/slideLayout15.xml"/><Relationship Id="rId5" Type="http://schemas.openxmlformats.org/officeDocument/2006/relationships/hyperlink" Target="http://www.who.int/csr/resources/publications/WHO_CDS_2005_28/en/" TargetMode="External"/><Relationship Id="rId4" Type="http://schemas.openxmlformats.org/officeDocument/2006/relationships/hyperlink" Target="http://www.who.int/ihr/elibrary/WHOOutbreakCommsPlanngGuide.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4" Type="http://schemas.openxmlformats.org/officeDocument/2006/relationships/hyperlink" Target="mailto:ihrhrt@who.int"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0" y="2130425"/>
            <a:ext cx="7772400" cy="1470025"/>
          </a:xfrm>
        </p:spPr>
        <p:txBody>
          <a:bodyPr>
            <a:normAutofit fontScale="90000"/>
          </a:bodyPr>
          <a:lstStyle/>
          <a:p>
            <a:pPr eaLnBrk="1" hangingPunct="1"/>
            <a:r>
              <a:rPr lang="en-GB" sz="4000" dirty="0">
                <a:solidFill>
                  <a:schemeClr val="bg1"/>
                </a:solidFill>
              </a:rPr>
              <a:t>Emergency Risk Communications</a:t>
            </a:r>
            <a:br>
              <a:rPr lang="en-GB" sz="4000" dirty="0">
                <a:solidFill>
                  <a:schemeClr val="bg1"/>
                </a:solidFill>
              </a:rPr>
            </a:br>
            <a:r>
              <a:rPr lang="en-GB" sz="4000" dirty="0">
                <a:solidFill>
                  <a:schemeClr val="bg1"/>
                </a:solidFill>
              </a:rPr>
              <a:t>&amp; Working with the Media</a:t>
            </a:r>
            <a:br>
              <a:rPr lang="en-GB" sz="4000" dirty="0">
                <a:solidFill>
                  <a:schemeClr val="bg1"/>
                </a:solidFill>
              </a:rPr>
            </a:br>
            <a:endParaRPr lang="en-US" sz="4000" i="1" dirty="0">
              <a:solidFill>
                <a:schemeClr val="bg1"/>
              </a:solidFill>
            </a:endParaRPr>
          </a:p>
        </p:txBody>
      </p:sp>
      <p:sp>
        <p:nvSpPr>
          <p:cNvPr id="2" name="Subtitle 1"/>
          <p:cNvSpPr>
            <a:spLocks noGrp="1"/>
          </p:cNvSpPr>
          <p:nvPr>
            <p:ph type="subTitle" idx="4294967295"/>
          </p:nvPr>
        </p:nvSpPr>
        <p:spPr>
          <a:xfrm>
            <a:off x="0" y="5085184"/>
            <a:ext cx="9144000" cy="914400"/>
          </a:xfrm>
          <a:noFill/>
        </p:spPr>
        <p:txBody>
          <a:bodyPr>
            <a:noAutofit/>
          </a:bodyPr>
          <a:lstStyle/>
          <a:p>
            <a:pPr marL="0" indent="0" algn="l">
              <a:buNone/>
            </a:pPr>
            <a:r>
              <a:rPr lang="en-GB" b="1" dirty="0">
                <a:solidFill>
                  <a:srgbClr val="002060"/>
                </a:solidFill>
                <a:latin typeface="Arial" panose="020B0604020202020204" pitchFamily="34" charset="0"/>
                <a:ea typeface="Verdana" pitchFamily="34" charset="0"/>
                <a:cs typeface="Arial" panose="020B0604020202020204" pitchFamily="34" charset="0"/>
              </a:rPr>
              <a:t>B9.1 Emergency Risk Communications </a:t>
            </a:r>
          </a:p>
          <a:p>
            <a:pPr marL="0" indent="0" algn="l">
              <a:buNone/>
            </a:pPr>
            <a:r>
              <a:rPr lang="en-GB" b="1" dirty="0">
                <a:solidFill>
                  <a:srgbClr val="002060"/>
                </a:solidFill>
                <a:latin typeface="Arial" panose="020B0604020202020204" pitchFamily="34" charset="0"/>
                <a:ea typeface="Verdana" pitchFamily="34" charset="0"/>
                <a:cs typeface="Arial" panose="020B0604020202020204" pitchFamily="34" charset="0"/>
              </a:rPr>
              <a:t>&amp; Working with the Media</a:t>
            </a:r>
          </a:p>
        </p:txBody>
      </p:sp>
      <p:sp>
        <p:nvSpPr>
          <p:cNvPr id="6" name="Title 1"/>
          <p:cNvSpPr txBox="1">
            <a:spLocks/>
          </p:cNvSpPr>
          <p:nvPr/>
        </p:nvSpPr>
        <p:spPr>
          <a:xfrm>
            <a:off x="3347864" y="-27384"/>
            <a:ext cx="5832648"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en-US" sz="3600" b="1" dirty="0">
                <a:solidFill>
                  <a:srgbClr val="002060"/>
                </a:solidFill>
                <a:latin typeface="Arial" charset="0"/>
                <a:cs typeface="Arial" charset="0"/>
              </a:rPr>
              <a:t>Rapid Response Teams </a:t>
            </a:r>
            <a:r>
              <a:rPr lang="en-US" altLang="en-US" sz="3600" b="1" dirty="0">
                <a:solidFill>
                  <a:srgbClr val="0070C0"/>
                </a:solidFill>
                <a:latin typeface="Arial" charset="0"/>
                <a:cs typeface="Arial" charset="0"/>
              </a:rPr>
              <a:t>Training</a:t>
            </a:r>
          </a:p>
        </p:txBody>
      </p:sp>
      <p:sp>
        <p:nvSpPr>
          <p:cNvPr id="3" name="TextBox 2">
            <a:extLst>
              <a:ext uri="{FF2B5EF4-FFF2-40B4-BE49-F238E27FC236}">
                <a16:creationId xmlns:a16="http://schemas.microsoft.com/office/drawing/2014/main" id="{A05FF7C0-B2CF-40EE-B8BC-FA9E8A68EAFA}"/>
              </a:ext>
            </a:extLst>
          </p:cNvPr>
          <p:cNvSpPr txBox="1"/>
          <p:nvPr/>
        </p:nvSpPr>
        <p:spPr>
          <a:xfrm>
            <a:off x="35496" y="6453336"/>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extLst>
      <p:ext uri="{BB962C8B-B14F-4D97-AF65-F5344CB8AC3E}">
        <p14:creationId xmlns:p14="http://schemas.microsoft.com/office/powerpoint/2010/main" val="2350202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ChangeArrowheads="1"/>
          </p:cNvSpPr>
          <p:nvPr/>
        </p:nvSpPr>
        <p:spPr bwMode="auto">
          <a:xfrm>
            <a:off x="221741" y="1412295"/>
            <a:ext cx="8793770" cy="4322426"/>
          </a:xfrm>
          <a:prstGeom prst="irregularSeal2">
            <a:avLst/>
          </a:prstGeom>
          <a:solidFill>
            <a:srgbClr val="FF6699"/>
          </a:solidFill>
          <a:ln>
            <a:headEnd/>
            <a:tailEnd/>
          </a:ln>
        </p:spPr>
        <p:style>
          <a:lnRef idx="0">
            <a:schemeClr val="accent3"/>
          </a:lnRef>
          <a:fillRef idx="3">
            <a:schemeClr val="accent3"/>
          </a:fillRef>
          <a:effectRef idx="3">
            <a:schemeClr val="accent3"/>
          </a:effectRef>
          <a:fontRef idx="minor">
            <a:schemeClr val="lt1"/>
          </a:fontRef>
        </p:style>
        <p:txBody>
          <a:bodyPr wrap="none" lIns="80133" tIns="40067" rIns="80133" bIns="40067" anchor="ctr"/>
          <a:lstStyle>
            <a:lvl1pPr eaLnBrk="0" hangingPunct="0">
              <a:defRPr sz="2800">
                <a:solidFill>
                  <a:srgbClr val="000066"/>
                </a:solidFill>
                <a:latin typeface="Arial" charset="0"/>
                <a:cs typeface="Arial" charset="0"/>
              </a:defRPr>
            </a:lvl1pPr>
            <a:lvl2pPr marL="742950" indent="-285750" eaLnBrk="0" hangingPunct="0">
              <a:defRPr sz="2800">
                <a:solidFill>
                  <a:srgbClr val="000066"/>
                </a:solidFill>
                <a:latin typeface="Arial" charset="0"/>
                <a:cs typeface="Arial" charset="0"/>
              </a:defRPr>
            </a:lvl2pPr>
            <a:lvl3pPr marL="1143000" indent="-228600" eaLnBrk="0" hangingPunct="0">
              <a:defRPr sz="2800">
                <a:solidFill>
                  <a:srgbClr val="000066"/>
                </a:solidFill>
                <a:latin typeface="Arial" charset="0"/>
                <a:cs typeface="Arial" charset="0"/>
              </a:defRPr>
            </a:lvl3pPr>
            <a:lvl4pPr marL="1600200" indent="-228600" eaLnBrk="0" hangingPunct="0">
              <a:defRPr sz="2800">
                <a:solidFill>
                  <a:srgbClr val="000066"/>
                </a:solidFill>
                <a:latin typeface="Arial" charset="0"/>
                <a:cs typeface="Arial" charset="0"/>
              </a:defRPr>
            </a:lvl4pPr>
            <a:lvl5pPr marL="2057400" indent="-228600" eaLnBrk="0" hangingPunct="0">
              <a:defRPr sz="2800">
                <a:solidFill>
                  <a:srgbClr val="000066"/>
                </a:solidFill>
                <a:latin typeface="Arial" charset="0"/>
                <a:cs typeface="Arial" charset="0"/>
              </a:defRPr>
            </a:lvl5pPr>
            <a:lvl6pPr marL="25146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80000"/>
              </a:spcBef>
              <a:spcAft>
                <a:spcPct val="0"/>
              </a:spcAft>
              <a:buClr>
                <a:srgbClr val="1E7FB8"/>
              </a:buClr>
              <a:buFont typeface="Wingdings" pitchFamily="2" charset="2"/>
              <a:buChar char="l"/>
              <a:defRPr/>
            </a:pPr>
            <a:endParaRPr lang="en-US">
              <a:solidFill>
                <a:srgbClr val="FFFFFF"/>
              </a:solidFill>
            </a:endParaRPr>
          </a:p>
        </p:txBody>
      </p:sp>
      <p:sp>
        <p:nvSpPr>
          <p:cNvPr id="19462" name="Rectangle 4"/>
          <p:cNvSpPr>
            <a:spLocks noGrp="1" noChangeArrowheads="1"/>
          </p:cNvSpPr>
          <p:nvPr>
            <p:ph type="title"/>
          </p:nvPr>
        </p:nvSpPr>
        <p:spPr/>
        <p:txBody>
          <a:bodyPr>
            <a:noAutofit/>
          </a:bodyPr>
          <a:lstStyle/>
          <a:p>
            <a:pPr eaLnBrk="1" hangingPunct="1"/>
            <a:r>
              <a:rPr lang="en-GB" sz="3600" b="1" dirty="0">
                <a:solidFill>
                  <a:srgbClr val="002060"/>
                </a:solidFill>
              </a:rPr>
              <a:t>For purposes of risk communication…</a:t>
            </a:r>
            <a:endParaRPr lang="en-US" sz="3600" b="1" dirty="0">
              <a:solidFill>
                <a:srgbClr val="002060"/>
              </a:solidFill>
            </a:endParaRPr>
          </a:p>
        </p:txBody>
      </p:sp>
      <p:sp>
        <p:nvSpPr>
          <p:cNvPr id="19461" name="Rectangle 3"/>
          <p:cNvSpPr>
            <a:spLocks noGrp="1" noChangeArrowheads="1"/>
          </p:cNvSpPr>
          <p:nvPr>
            <p:ph idx="1"/>
          </p:nvPr>
        </p:nvSpPr>
        <p:spPr/>
        <p:txBody>
          <a:bodyPr/>
          <a:lstStyle/>
          <a:p>
            <a:pPr eaLnBrk="1" hangingPunct="1">
              <a:lnSpc>
                <a:spcPct val="70000"/>
              </a:lnSpc>
            </a:pPr>
            <a:endParaRPr lang="es-ES" altLang="sv-SE" sz="600" dirty="0"/>
          </a:p>
          <a:p>
            <a:pPr eaLnBrk="1" hangingPunct="1">
              <a:lnSpc>
                <a:spcPct val="70000"/>
              </a:lnSpc>
            </a:pPr>
            <a:endParaRPr lang="es-ES" altLang="sv-SE" sz="600" dirty="0"/>
          </a:p>
          <a:p>
            <a:pPr eaLnBrk="1" hangingPunct="1">
              <a:lnSpc>
                <a:spcPct val="70000"/>
              </a:lnSpc>
              <a:buFont typeface="Wingdings" pitchFamily="2" charset="2"/>
              <a:buNone/>
            </a:pPr>
            <a:endParaRPr lang="es-ES" altLang="sv-SE" sz="3900" b="1" dirty="0"/>
          </a:p>
          <a:p>
            <a:pPr algn="ctr" eaLnBrk="1" hangingPunct="1">
              <a:lnSpc>
                <a:spcPct val="70000"/>
              </a:lnSpc>
              <a:buFont typeface="Wingdings" pitchFamily="2" charset="2"/>
              <a:buNone/>
            </a:pPr>
            <a:endParaRPr lang="es-ES" altLang="sv-SE" sz="3200" dirty="0"/>
          </a:p>
          <a:p>
            <a:pPr algn="ctr" eaLnBrk="1" hangingPunct="1">
              <a:lnSpc>
                <a:spcPct val="70000"/>
              </a:lnSpc>
              <a:buFont typeface="Wingdings" pitchFamily="2" charset="2"/>
              <a:buNone/>
            </a:pPr>
            <a:endParaRPr lang="es-ES" altLang="sv-SE" sz="3200" dirty="0"/>
          </a:p>
          <a:p>
            <a:pPr algn="ctr" eaLnBrk="1" hangingPunct="1">
              <a:lnSpc>
                <a:spcPct val="70000"/>
              </a:lnSpc>
              <a:buFont typeface="Wingdings" pitchFamily="2" charset="2"/>
              <a:buNone/>
            </a:pPr>
            <a:r>
              <a:rPr lang="es-ES" altLang="sv-SE" sz="3200" dirty="0" err="1"/>
              <a:t>Risk</a:t>
            </a:r>
            <a:r>
              <a:rPr lang="es-ES" altLang="sv-SE" sz="3200" dirty="0"/>
              <a:t> = </a:t>
            </a:r>
            <a:r>
              <a:rPr lang="es-ES" altLang="sv-SE" sz="3200" dirty="0" err="1"/>
              <a:t>Hazard</a:t>
            </a:r>
            <a:r>
              <a:rPr lang="es-ES" altLang="sv-SE" sz="3200" dirty="0"/>
              <a:t> + </a:t>
            </a:r>
            <a:r>
              <a:rPr lang="es-ES" altLang="sv-SE" sz="3200" dirty="0" err="1"/>
              <a:t>Outrage</a:t>
            </a:r>
            <a:r>
              <a:rPr lang="es-ES" altLang="sv-SE" sz="3200" dirty="0"/>
              <a:t> </a:t>
            </a:r>
            <a:r>
              <a:rPr lang="es-ES" altLang="sv-SE" sz="2100" dirty="0"/>
              <a:t>(</a:t>
            </a:r>
            <a:r>
              <a:rPr lang="es-ES" altLang="sv-SE" sz="2100" dirty="0" err="1"/>
              <a:t>values</a:t>
            </a:r>
            <a:r>
              <a:rPr lang="es-ES" altLang="sv-SE" sz="2100" dirty="0"/>
              <a:t>)</a:t>
            </a:r>
          </a:p>
          <a:p>
            <a:pPr eaLnBrk="1" hangingPunct="1">
              <a:lnSpc>
                <a:spcPct val="70000"/>
              </a:lnSpc>
              <a:buFont typeface="Wingdings" pitchFamily="2" charset="2"/>
              <a:buNone/>
            </a:pPr>
            <a:r>
              <a:rPr lang="es-ES" altLang="sv-SE" sz="2100" dirty="0">
                <a:solidFill>
                  <a:srgbClr val="FFFFFF"/>
                </a:solidFill>
              </a:rPr>
              <a:t>		</a:t>
            </a:r>
          </a:p>
          <a:p>
            <a:pPr eaLnBrk="1" hangingPunct="1">
              <a:lnSpc>
                <a:spcPct val="70000"/>
              </a:lnSpc>
              <a:buFont typeface="Wingdings" pitchFamily="2" charset="2"/>
              <a:buNone/>
            </a:pPr>
            <a:endParaRPr lang="es-ES" altLang="sv-SE" sz="900" dirty="0">
              <a:solidFill>
                <a:schemeClr val="folHlink"/>
              </a:solidFill>
            </a:endParaRPr>
          </a:p>
          <a:p>
            <a:pPr eaLnBrk="1" hangingPunct="1">
              <a:lnSpc>
                <a:spcPct val="70000"/>
              </a:lnSpc>
              <a:buFont typeface="Wingdings" pitchFamily="2" charset="2"/>
              <a:buNone/>
            </a:pPr>
            <a:endParaRPr lang="es-ES" altLang="sv-SE" sz="900" dirty="0">
              <a:solidFill>
                <a:schemeClr val="folHlink"/>
              </a:solidFill>
            </a:endParaRPr>
          </a:p>
          <a:p>
            <a:pPr eaLnBrk="1" hangingPunct="1">
              <a:lnSpc>
                <a:spcPct val="70000"/>
              </a:lnSpc>
              <a:buFont typeface="Wingdings" pitchFamily="2" charset="2"/>
              <a:buNone/>
            </a:pPr>
            <a:endParaRPr lang="es-ES" altLang="sv-SE" sz="900" dirty="0">
              <a:solidFill>
                <a:schemeClr val="folHlink"/>
              </a:solidFill>
            </a:endParaRPr>
          </a:p>
          <a:p>
            <a:pPr eaLnBrk="1" hangingPunct="1">
              <a:lnSpc>
                <a:spcPct val="70000"/>
              </a:lnSpc>
              <a:buFont typeface="Wingdings" pitchFamily="2" charset="2"/>
              <a:buNone/>
            </a:pPr>
            <a:endParaRPr lang="es-ES" altLang="sv-SE" sz="900" dirty="0">
              <a:solidFill>
                <a:schemeClr val="folHlink"/>
              </a:solidFill>
            </a:endParaRPr>
          </a:p>
          <a:p>
            <a:pPr eaLnBrk="1" hangingPunct="1">
              <a:lnSpc>
                <a:spcPct val="70000"/>
              </a:lnSpc>
              <a:buFont typeface="Wingdings" pitchFamily="2" charset="2"/>
              <a:buNone/>
            </a:pPr>
            <a:endParaRPr lang="es-ES" altLang="sv-SE" sz="900" dirty="0">
              <a:solidFill>
                <a:schemeClr val="folHlink"/>
              </a:solidFill>
            </a:endParaRPr>
          </a:p>
          <a:p>
            <a:pPr eaLnBrk="1" hangingPunct="1">
              <a:lnSpc>
                <a:spcPct val="70000"/>
              </a:lnSpc>
              <a:buFont typeface="Wingdings" pitchFamily="2" charset="2"/>
              <a:buNone/>
            </a:pPr>
            <a:endParaRPr lang="es-ES" altLang="sv-SE" sz="900" dirty="0">
              <a:solidFill>
                <a:schemeClr val="folHlink"/>
              </a:solidFill>
            </a:endParaRPr>
          </a:p>
          <a:p>
            <a:pPr algn="r" eaLnBrk="1" hangingPunct="1">
              <a:lnSpc>
                <a:spcPct val="70000"/>
              </a:lnSpc>
              <a:buFont typeface="Wingdings" pitchFamily="2" charset="2"/>
              <a:buNone/>
            </a:pPr>
            <a:r>
              <a:rPr lang="es-ES" altLang="sv-SE" sz="900" dirty="0"/>
              <a:t>	</a:t>
            </a:r>
            <a:r>
              <a:rPr lang="es-ES" altLang="sv-SE" sz="1100" dirty="0" err="1"/>
              <a:t>Covello</a:t>
            </a:r>
            <a:r>
              <a:rPr lang="es-ES" altLang="sv-SE" sz="1100" dirty="0"/>
              <a:t> &amp; </a:t>
            </a:r>
            <a:r>
              <a:rPr lang="es-ES" altLang="sv-SE" sz="1100" dirty="0" err="1"/>
              <a:t>Sandman</a:t>
            </a:r>
            <a:r>
              <a:rPr lang="es-ES" altLang="sv-SE" sz="1100" dirty="0"/>
              <a:t>, 2001</a:t>
            </a:r>
            <a:endParaRPr lang="es-ES" altLang="sv-SE" sz="900" dirty="0">
              <a:solidFill>
                <a:schemeClr val="folHlink"/>
              </a:solidFill>
            </a:endParaRPr>
          </a:p>
        </p:txBody>
      </p:sp>
    </p:spTree>
    <p:extLst>
      <p:ext uri="{BB962C8B-B14F-4D97-AF65-F5344CB8AC3E}">
        <p14:creationId xmlns:p14="http://schemas.microsoft.com/office/powerpoint/2010/main" val="19363499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r>
              <a:rPr lang="en-US" sz="3600" b="1" dirty="0">
                <a:solidFill>
                  <a:srgbClr val="002060"/>
                </a:solidFill>
              </a:rPr>
              <a:t>Public Perceptions of Risk</a:t>
            </a:r>
            <a:br>
              <a:rPr lang="en-US" sz="4000" b="1" dirty="0">
                <a:solidFill>
                  <a:srgbClr val="002060"/>
                </a:solidFill>
              </a:rPr>
            </a:br>
            <a:r>
              <a:rPr lang="en-US" sz="2000" dirty="0">
                <a:solidFill>
                  <a:srgbClr val="002060"/>
                </a:solidFill>
              </a:rPr>
              <a:t>—</a:t>
            </a:r>
            <a:r>
              <a:rPr lang="en-US" sz="2000" dirty="0" err="1">
                <a:solidFill>
                  <a:srgbClr val="002060"/>
                </a:solidFill>
              </a:rPr>
              <a:t>Slovic</a:t>
            </a:r>
            <a:r>
              <a:rPr lang="en-US" sz="2000" dirty="0">
                <a:solidFill>
                  <a:srgbClr val="002060"/>
                </a:solidFill>
              </a:rPr>
              <a:t> et al </a:t>
            </a:r>
          </a:p>
        </p:txBody>
      </p:sp>
      <p:sp>
        <p:nvSpPr>
          <p:cNvPr id="21507" name="Rectangle 3"/>
          <p:cNvSpPr>
            <a:spLocks noGrp="1" noChangeArrowheads="1"/>
          </p:cNvSpPr>
          <p:nvPr>
            <p:ph idx="1"/>
          </p:nvPr>
        </p:nvSpPr>
        <p:spPr/>
        <p:txBody>
          <a:bodyPr/>
          <a:lstStyle/>
          <a:p>
            <a:pPr marL="0" indent="0">
              <a:buNone/>
            </a:pPr>
            <a:r>
              <a:rPr lang="en-US" sz="2000" dirty="0"/>
              <a:t>Less concerned about health risks</a:t>
            </a:r>
          </a:p>
          <a:p>
            <a:pPr marL="0" indent="0">
              <a:buNone/>
            </a:pPr>
            <a:r>
              <a:rPr lang="en-US" sz="2000" dirty="0"/>
              <a:t>that are:</a:t>
            </a:r>
          </a:p>
          <a:p>
            <a:pPr lvl="1"/>
            <a:r>
              <a:rPr lang="en-US" sz="2000" dirty="0"/>
              <a:t>Voluntary</a:t>
            </a:r>
          </a:p>
          <a:p>
            <a:pPr lvl="1"/>
            <a:r>
              <a:rPr lang="en-US" sz="2000" dirty="0"/>
              <a:t>Familiar</a:t>
            </a:r>
          </a:p>
          <a:p>
            <a:pPr lvl="1"/>
            <a:r>
              <a:rPr lang="en-US" sz="2000" dirty="0"/>
              <a:t>Controllable</a:t>
            </a:r>
          </a:p>
          <a:p>
            <a:pPr lvl="1"/>
            <a:r>
              <a:rPr lang="en-US" sz="2000" dirty="0"/>
              <a:t>Controlled by self</a:t>
            </a:r>
          </a:p>
          <a:p>
            <a:pPr lvl="1"/>
            <a:r>
              <a:rPr lang="en-US" sz="2000" dirty="0"/>
              <a:t>Fair</a:t>
            </a:r>
          </a:p>
          <a:p>
            <a:pPr lvl="1"/>
            <a:r>
              <a:rPr lang="en-US" sz="2000" dirty="0"/>
              <a:t>Chronic</a:t>
            </a:r>
          </a:p>
          <a:p>
            <a:pPr lvl="1"/>
            <a:r>
              <a:rPr lang="en-US" sz="2000" dirty="0"/>
              <a:t>Diffuse</a:t>
            </a:r>
          </a:p>
          <a:p>
            <a:pPr lvl="1"/>
            <a:r>
              <a:rPr lang="en-US" sz="2000" dirty="0"/>
              <a:t>Not fatal</a:t>
            </a:r>
          </a:p>
          <a:p>
            <a:pPr lvl="1">
              <a:buFont typeface="Wingdings" pitchFamily="2" charset="2"/>
              <a:buNone/>
            </a:pPr>
            <a:endParaRPr lang="en-US" dirty="0">
              <a:solidFill>
                <a:schemeClr val="bg1"/>
              </a:solidFill>
            </a:endParaRPr>
          </a:p>
        </p:txBody>
      </p:sp>
      <p:sp>
        <p:nvSpPr>
          <p:cNvPr id="21508" name="Rectangle 4"/>
          <p:cNvSpPr>
            <a:spLocks noGrp="1" noChangeArrowheads="1"/>
          </p:cNvSpPr>
          <p:nvPr>
            <p:ph sz="half" idx="4294967295"/>
          </p:nvPr>
        </p:nvSpPr>
        <p:spPr>
          <a:xfrm>
            <a:off x="5105400" y="1600200"/>
            <a:ext cx="4038600" cy="4205288"/>
          </a:xfrm>
        </p:spPr>
        <p:txBody>
          <a:bodyPr/>
          <a:lstStyle/>
          <a:p>
            <a:pPr marL="0" indent="0">
              <a:buNone/>
            </a:pPr>
            <a:r>
              <a:rPr lang="en-US" sz="2000" dirty="0"/>
              <a:t>More concerned about health risks that are: </a:t>
            </a:r>
          </a:p>
          <a:p>
            <a:pPr lvl="1"/>
            <a:r>
              <a:rPr lang="en-US" sz="2000" dirty="0"/>
              <a:t>Involuntary</a:t>
            </a:r>
          </a:p>
          <a:p>
            <a:pPr lvl="1"/>
            <a:r>
              <a:rPr lang="en-US" sz="2000" dirty="0"/>
              <a:t>Unfamiliar</a:t>
            </a:r>
          </a:p>
          <a:p>
            <a:pPr lvl="1"/>
            <a:r>
              <a:rPr lang="en-US" sz="2000" dirty="0"/>
              <a:t>Uncontrollable</a:t>
            </a:r>
          </a:p>
          <a:p>
            <a:pPr lvl="1"/>
            <a:r>
              <a:rPr lang="en-US" sz="2000" dirty="0"/>
              <a:t>Controlled by others</a:t>
            </a:r>
          </a:p>
          <a:p>
            <a:pPr lvl="1"/>
            <a:r>
              <a:rPr lang="en-US" sz="2000" dirty="0"/>
              <a:t>Unfair</a:t>
            </a:r>
          </a:p>
          <a:p>
            <a:pPr lvl="1"/>
            <a:r>
              <a:rPr lang="en-US" sz="2000" dirty="0"/>
              <a:t>Acute</a:t>
            </a:r>
          </a:p>
          <a:p>
            <a:pPr lvl="1"/>
            <a:r>
              <a:rPr lang="en-US" sz="2000" dirty="0"/>
              <a:t>Focused in </a:t>
            </a:r>
          </a:p>
          <a:p>
            <a:pPr lvl="1">
              <a:buFont typeface="Wingdings" pitchFamily="2" charset="2"/>
              <a:buNone/>
            </a:pPr>
            <a:r>
              <a:rPr lang="en-US" sz="2000" dirty="0"/>
              <a:t>    time and space</a:t>
            </a:r>
          </a:p>
          <a:p>
            <a:pPr lvl="1"/>
            <a:r>
              <a:rPr lang="en-US" sz="2000" dirty="0"/>
              <a:t>Fatal</a:t>
            </a:r>
          </a:p>
        </p:txBody>
      </p:sp>
    </p:spTree>
    <p:extLst>
      <p:ext uri="{BB962C8B-B14F-4D97-AF65-F5344CB8AC3E}">
        <p14:creationId xmlns:p14="http://schemas.microsoft.com/office/powerpoint/2010/main" val="99581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sz="3600" b="1" dirty="0">
                <a:solidFill>
                  <a:srgbClr val="002060"/>
                </a:solidFill>
              </a:rPr>
              <a:t>Perception</a:t>
            </a:r>
          </a:p>
        </p:txBody>
      </p:sp>
      <p:sp>
        <p:nvSpPr>
          <p:cNvPr id="22531" name="Content Placeholder 2"/>
          <p:cNvSpPr>
            <a:spLocks noGrp="1"/>
          </p:cNvSpPr>
          <p:nvPr>
            <p:ph idx="1"/>
          </p:nvPr>
        </p:nvSpPr>
        <p:spPr/>
        <p:txBody>
          <a:bodyPr/>
          <a:lstStyle/>
          <a:p>
            <a:r>
              <a:rPr lang="en-US" altLang="sv-SE" dirty="0"/>
              <a:t>Rooted in the sub-conscious</a:t>
            </a:r>
          </a:p>
          <a:p>
            <a:r>
              <a:rPr lang="en-US" altLang="sv-SE" dirty="0"/>
              <a:t>Often not logical</a:t>
            </a:r>
          </a:p>
          <a:p>
            <a:r>
              <a:rPr lang="en-US" altLang="sv-SE" dirty="0"/>
              <a:t>Influenced by culture</a:t>
            </a:r>
          </a:p>
          <a:p>
            <a:r>
              <a:rPr lang="en-US" altLang="sv-SE" dirty="0" err="1"/>
              <a:t>Coloured</a:t>
            </a:r>
            <a:r>
              <a:rPr lang="en-US" altLang="sv-SE" dirty="0"/>
              <a:t> by emotions</a:t>
            </a:r>
          </a:p>
          <a:p>
            <a:r>
              <a:rPr lang="en-US" altLang="sv-SE" dirty="0"/>
              <a:t>Not always expressed verbally</a:t>
            </a:r>
          </a:p>
          <a:p>
            <a:r>
              <a:rPr lang="en-US" altLang="sv-SE" dirty="0"/>
              <a:t>Shows in </a:t>
            </a:r>
            <a:r>
              <a:rPr lang="en-US" altLang="sv-SE" dirty="0" err="1"/>
              <a:t>behaviour</a:t>
            </a:r>
            <a:endParaRPr lang="en-US" altLang="sv-SE" dirty="0"/>
          </a:p>
        </p:txBody>
      </p:sp>
      <p:pic>
        <p:nvPicPr>
          <p:cNvPr id="22532" name="Picture 4" descr="d:\Documents and Settings\Test\Local Settings\Temporary Internet Files\Content.IE5\F9ETLNNR\MP90043874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7859" y="2179932"/>
            <a:ext cx="2305005" cy="325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7938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2176" y="274638"/>
            <a:ext cx="8234624" cy="1143000"/>
          </a:xfrm>
        </p:spPr>
        <p:txBody>
          <a:bodyPr>
            <a:normAutofit/>
          </a:bodyPr>
          <a:lstStyle/>
          <a:p>
            <a:r>
              <a:rPr lang="en-US" sz="3600" b="1" dirty="0">
                <a:solidFill>
                  <a:srgbClr val="002060"/>
                </a:solidFill>
                <a:ea typeface="MS PGothic" pitchFamily="34" charset="-128"/>
              </a:rPr>
              <a:t>Risk and crisis Communications</a:t>
            </a:r>
          </a:p>
        </p:txBody>
      </p:sp>
      <p:sp>
        <p:nvSpPr>
          <p:cNvPr id="3" name="Content Placeholder 2"/>
          <p:cNvSpPr>
            <a:spLocks noGrp="1"/>
          </p:cNvSpPr>
          <p:nvPr>
            <p:ph idx="1"/>
          </p:nvPr>
        </p:nvSpPr>
        <p:spPr>
          <a:xfrm>
            <a:off x="457200" y="1600201"/>
            <a:ext cx="4114800" cy="3917032"/>
          </a:xfrm>
        </p:spPr>
        <p:txBody>
          <a:bodyPr/>
          <a:lstStyle/>
          <a:p>
            <a:r>
              <a:rPr lang="en-US" altLang="sv-SE" sz="2000" dirty="0">
                <a:solidFill>
                  <a:srgbClr val="0070C0"/>
                </a:solidFill>
                <a:ea typeface="MS PGothic" pitchFamily="34" charset="-128"/>
              </a:rPr>
              <a:t>Two way communications </a:t>
            </a:r>
            <a:r>
              <a:rPr lang="en-US" altLang="sv-SE" sz="2000" dirty="0">
                <a:solidFill>
                  <a:srgbClr val="002060"/>
                </a:solidFill>
                <a:ea typeface="MS PGothic" pitchFamily="34" charset="-128"/>
              </a:rPr>
              <a:t>between experts and people who face danger from a hazard, so that they are able to </a:t>
            </a:r>
            <a:r>
              <a:rPr lang="en-US" altLang="sv-SE" sz="2000" dirty="0">
                <a:solidFill>
                  <a:srgbClr val="0070C0"/>
                </a:solidFill>
                <a:ea typeface="MS PGothic" pitchFamily="34" charset="-128"/>
              </a:rPr>
              <a:t>take informed decisions</a:t>
            </a:r>
            <a:r>
              <a:rPr lang="en-US" altLang="sv-SE" sz="2000" dirty="0">
                <a:solidFill>
                  <a:srgbClr val="002060"/>
                </a:solidFill>
                <a:ea typeface="MS PGothic" pitchFamily="34" charset="-128"/>
              </a:rPr>
              <a:t> to protect themselves.</a:t>
            </a:r>
          </a:p>
          <a:p>
            <a:endParaRPr lang="en-US" altLang="sv-SE" sz="2000" dirty="0">
              <a:solidFill>
                <a:srgbClr val="002060"/>
              </a:solidFill>
              <a:ea typeface="MS PGothic" pitchFamily="34" charset="-128"/>
            </a:endParaRPr>
          </a:p>
          <a:p>
            <a:r>
              <a:rPr lang="en-US" altLang="sv-SE" sz="2000" dirty="0">
                <a:solidFill>
                  <a:srgbClr val="002060"/>
                </a:solidFill>
                <a:ea typeface="MS PGothic" pitchFamily="34" charset="-128"/>
              </a:rPr>
              <a:t>Dissemination alone is </a:t>
            </a:r>
            <a:r>
              <a:rPr lang="en-US" altLang="sv-SE" sz="2000" dirty="0">
                <a:solidFill>
                  <a:srgbClr val="0070C0"/>
                </a:solidFill>
                <a:ea typeface="MS PGothic" pitchFamily="34" charset="-128"/>
              </a:rPr>
              <a:t>useless</a:t>
            </a:r>
            <a:r>
              <a:rPr lang="en-US" altLang="sv-SE" sz="2000" dirty="0">
                <a:solidFill>
                  <a:srgbClr val="002060"/>
                </a:solidFill>
                <a:ea typeface="MS PGothic" pitchFamily="34" charset="-128"/>
              </a:rPr>
              <a:t> and sometimes </a:t>
            </a:r>
            <a:r>
              <a:rPr lang="en-US" altLang="sv-SE" sz="2000" dirty="0">
                <a:solidFill>
                  <a:srgbClr val="0070C0"/>
                </a:solidFill>
                <a:ea typeface="MS PGothic" pitchFamily="34" charset="-128"/>
              </a:rPr>
              <a:t>dangerous. </a:t>
            </a:r>
            <a:r>
              <a:rPr lang="en-US" altLang="sv-SE" sz="2000" dirty="0">
                <a:solidFill>
                  <a:srgbClr val="002060"/>
                </a:solidFill>
                <a:ea typeface="MS PGothic" pitchFamily="34" charset="-128"/>
              </a:rPr>
              <a:t>We must </a:t>
            </a:r>
            <a:r>
              <a:rPr lang="en-US" altLang="sv-SE" sz="2000" dirty="0">
                <a:solidFill>
                  <a:srgbClr val="0070C0"/>
                </a:solidFill>
                <a:ea typeface="MS PGothic" pitchFamily="34" charset="-128"/>
              </a:rPr>
              <a:t>listen </a:t>
            </a:r>
            <a:r>
              <a:rPr lang="en-US" altLang="sv-SE" sz="2000" dirty="0">
                <a:solidFill>
                  <a:srgbClr val="002060"/>
                </a:solidFill>
                <a:ea typeface="MS PGothic" pitchFamily="34" charset="-128"/>
              </a:rPr>
              <a:t>and constantly and adjust our messages to deal with people's concerns.</a:t>
            </a:r>
          </a:p>
        </p:txBody>
      </p:sp>
      <p:pic>
        <p:nvPicPr>
          <p:cNvPr id="23557" name="Picture 2" descr="http://img.chinasmack.com/www/wp-content/uploads/2013/04/h7n9-avian-influenza-virus-chinese-carto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947" y="1500323"/>
            <a:ext cx="4031722" cy="373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893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chor="t">
            <a:noAutofit/>
          </a:bodyPr>
          <a:lstStyle/>
          <a:p>
            <a:r>
              <a:rPr lang="en-US" sz="3600" b="1" dirty="0">
                <a:solidFill>
                  <a:srgbClr val="002060"/>
                </a:solidFill>
              </a:rPr>
              <a:t>Characteristics of information during an emergency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10792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TextBox 4"/>
          <p:cNvSpPr txBox="1">
            <a:spLocks noChangeArrowheads="1"/>
          </p:cNvSpPr>
          <p:nvPr/>
        </p:nvSpPr>
        <p:spPr bwMode="auto">
          <a:xfrm>
            <a:off x="5786946" y="3122070"/>
            <a:ext cx="2232000" cy="1368000"/>
          </a:xfrm>
          <a:prstGeom prst="rect">
            <a:avLst/>
          </a:prstGeom>
          <a:solidFill>
            <a:schemeClr val="accent1">
              <a:lumMod val="50000"/>
            </a:schemeClr>
          </a:solidFill>
          <a:ln>
            <a:noFill/>
          </a:ln>
        </p:spPr>
        <p:txBody>
          <a:bodyPr wrap="square" lIns="91408" tIns="45704" rIns="91408" bIns="45704">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400666" lvl="1" indent="0" eaLnBrk="1" fontAlgn="base" hangingPunct="1">
              <a:spcAft>
                <a:spcPct val="0"/>
              </a:spcAft>
              <a:buClr>
                <a:srgbClr val="1E7FB8"/>
              </a:buClr>
              <a:defRPr/>
            </a:pPr>
            <a:r>
              <a:rPr lang="en-US" sz="2400" dirty="0">
                <a:solidFill>
                  <a:schemeClr val="bg1"/>
                </a:solidFill>
                <a:latin typeface="+mj-lt"/>
              </a:rPr>
              <a:t>New Media</a:t>
            </a:r>
          </a:p>
          <a:p>
            <a:pPr algn="ctr" eaLnBrk="1" fontAlgn="base" hangingPunct="1">
              <a:spcAft>
                <a:spcPct val="0"/>
              </a:spcAft>
              <a:buClr>
                <a:srgbClr val="1E7FB8"/>
              </a:buClr>
              <a:buFont typeface="Wingdings" pitchFamily="2" charset="2"/>
              <a:buNone/>
              <a:defRPr/>
            </a:pPr>
            <a:r>
              <a:rPr lang="en-US" sz="2400" dirty="0">
                <a:solidFill>
                  <a:schemeClr val="bg1"/>
                </a:solidFill>
                <a:latin typeface="+mj-lt"/>
              </a:rPr>
              <a:t>Non traditional </a:t>
            </a:r>
          </a:p>
          <a:p>
            <a:pPr algn="ctr" eaLnBrk="1" fontAlgn="base" hangingPunct="1">
              <a:spcAft>
                <a:spcPct val="0"/>
              </a:spcAft>
              <a:buClr>
                <a:srgbClr val="1E7FB8"/>
              </a:buClr>
              <a:buFont typeface="Wingdings" pitchFamily="2" charset="2"/>
              <a:buNone/>
              <a:defRPr/>
            </a:pPr>
            <a:r>
              <a:rPr lang="en-US" sz="2400" dirty="0">
                <a:solidFill>
                  <a:schemeClr val="bg1"/>
                </a:solidFill>
                <a:latin typeface="+mj-lt"/>
              </a:rPr>
              <a:t>Media</a:t>
            </a:r>
          </a:p>
          <a:p>
            <a:pPr algn="ctr" eaLnBrk="1" fontAlgn="base" hangingPunct="1">
              <a:spcAft>
                <a:spcPct val="0"/>
              </a:spcAft>
              <a:buClr>
                <a:srgbClr val="1E7FB8"/>
              </a:buClr>
              <a:buFont typeface="Wingdings" pitchFamily="2" charset="2"/>
              <a:buNone/>
              <a:defRPr/>
            </a:pPr>
            <a:endParaRPr lang="en-US" dirty="0">
              <a:solidFill>
                <a:schemeClr val="bg1"/>
              </a:solidFill>
            </a:endParaRPr>
          </a:p>
        </p:txBody>
      </p:sp>
    </p:spTree>
    <p:extLst>
      <p:ext uri="{BB962C8B-B14F-4D97-AF65-F5344CB8AC3E}">
        <p14:creationId xmlns:p14="http://schemas.microsoft.com/office/powerpoint/2010/main" val="3034678032"/>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normAutofit/>
          </a:bodyPr>
          <a:lstStyle/>
          <a:p>
            <a:r>
              <a:rPr lang="en-US" sz="3600" b="1" dirty="0">
                <a:solidFill>
                  <a:srgbClr val="002060"/>
                </a:solidFill>
                <a:ea typeface="MS PGothic" pitchFamily="34" charset="-128"/>
              </a:rPr>
              <a:t>Ignore these at your peril</a:t>
            </a:r>
          </a:p>
        </p:txBody>
      </p:sp>
      <p:pic>
        <p:nvPicPr>
          <p:cNvPr id="2560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51520" y="1916832"/>
            <a:ext cx="4762500" cy="3124200"/>
          </a:xfrm>
          <a:noFill/>
        </p:spPr>
      </p:pic>
      <p:sp>
        <p:nvSpPr>
          <p:cNvPr id="25604" name="Inhaltsplatzhalter 5"/>
          <p:cNvSpPr>
            <a:spLocks noGrp="1"/>
          </p:cNvSpPr>
          <p:nvPr>
            <p:ph sz="quarter" idx="4294967295"/>
          </p:nvPr>
        </p:nvSpPr>
        <p:spPr>
          <a:xfrm>
            <a:off x="5220073" y="2060848"/>
            <a:ext cx="3672408" cy="3551237"/>
          </a:xfrm>
        </p:spPr>
        <p:txBody>
          <a:bodyPr/>
          <a:lstStyle/>
          <a:p>
            <a:r>
              <a:rPr lang="en-US" altLang="sv-SE" sz="2800" dirty="0">
                <a:solidFill>
                  <a:srgbClr val="002060"/>
                </a:solidFill>
                <a:ea typeface="MS PGothic" pitchFamily="34" charset="-128"/>
              </a:rPr>
              <a:t>The media</a:t>
            </a:r>
          </a:p>
          <a:p>
            <a:r>
              <a:rPr lang="en-US" altLang="sv-SE" sz="2800" dirty="0">
                <a:solidFill>
                  <a:srgbClr val="002060"/>
                </a:solidFill>
                <a:ea typeface="MS PGothic" pitchFamily="34" charset="-128"/>
              </a:rPr>
              <a:t>Social media</a:t>
            </a:r>
          </a:p>
          <a:p>
            <a:r>
              <a:rPr lang="en-US" altLang="sv-SE" sz="2800" dirty="0">
                <a:solidFill>
                  <a:srgbClr val="002060"/>
                </a:solidFill>
                <a:ea typeface="MS PGothic" pitchFamily="34" charset="-128"/>
              </a:rPr>
              <a:t>Public perception - fears, anger, outrage, experiences, </a:t>
            </a:r>
            <a:r>
              <a:rPr lang="en-US" altLang="sv-SE" sz="2800" dirty="0" err="1">
                <a:solidFill>
                  <a:srgbClr val="FF0000"/>
                </a:solidFill>
                <a:ea typeface="MS PGothic" pitchFamily="34" charset="-128"/>
              </a:rPr>
              <a:t>rumours</a:t>
            </a:r>
            <a:r>
              <a:rPr lang="en-US" altLang="sv-SE" sz="2800" dirty="0">
                <a:solidFill>
                  <a:srgbClr val="002060"/>
                </a:solidFill>
                <a:ea typeface="MS PGothic" pitchFamily="34" charset="-128"/>
              </a:rPr>
              <a:t> and beliefs</a:t>
            </a:r>
          </a:p>
        </p:txBody>
      </p:sp>
    </p:spTree>
    <p:extLst>
      <p:ext uri="{BB962C8B-B14F-4D97-AF65-F5344CB8AC3E}">
        <p14:creationId xmlns:p14="http://schemas.microsoft.com/office/powerpoint/2010/main" val="2841085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lma0022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860" y="1331862"/>
            <a:ext cx="2932162" cy="276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idx="1"/>
          </p:nvPr>
        </p:nvSpPr>
        <p:spPr>
          <a:xfrm>
            <a:off x="457200" y="2420888"/>
            <a:ext cx="7715200" cy="4525963"/>
          </a:xfrm>
        </p:spPr>
        <p:txBody>
          <a:bodyPr/>
          <a:lstStyle/>
          <a:p>
            <a:pPr marL="417359" indent="-417359" defTabSz="801330" eaLnBrk="1" hangingPunct="1">
              <a:buFont typeface="Wingdings" pitchFamily="2" charset="2"/>
              <a:buAutoNum type="arabicPeriod"/>
            </a:pPr>
            <a:r>
              <a:rPr lang="en-GB" altLang="sv-SE" sz="2800" b="1" dirty="0">
                <a:solidFill>
                  <a:srgbClr val="000099"/>
                </a:solidFill>
              </a:rPr>
              <a:t>Trust</a:t>
            </a:r>
          </a:p>
          <a:p>
            <a:pPr marL="417359" indent="-417359" defTabSz="801330" eaLnBrk="1" hangingPunct="1">
              <a:buFont typeface="Wingdings" pitchFamily="2" charset="2"/>
              <a:buAutoNum type="arabicPeriod"/>
            </a:pPr>
            <a:r>
              <a:rPr lang="en-GB" altLang="sv-SE" sz="2800" b="1" dirty="0">
                <a:solidFill>
                  <a:srgbClr val="72BBE8"/>
                </a:solidFill>
              </a:rPr>
              <a:t>Announcing early</a:t>
            </a:r>
          </a:p>
          <a:p>
            <a:pPr marL="417359" indent="-417359" defTabSz="801330" eaLnBrk="1" hangingPunct="1">
              <a:buFont typeface="Wingdings" pitchFamily="2" charset="2"/>
              <a:buAutoNum type="arabicPeriod"/>
            </a:pPr>
            <a:r>
              <a:rPr lang="en-GB" altLang="sv-SE" sz="2800" b="1" dirty="0">
                <a:solidFill>
                  <a:srgbClr val="000099"/>
                </a:solidFill>
              </a:rPr>
              <a:t>Transparency</a:t>
            </a:r>
          </a:p>
          <a:p>
            <a:pPr marL="417359" indent="-417359" defTabSz="801330" eaLnBrk="1" hangingPunct="1">
              <a:buFont typeface="Wingdings" pitchFamily="2" charset="2"/>
              <a:buAutoNum type="arabicPeriod"/>
            </a:pPr>
            <a:r>
              <a:rPr lang="en-GB" altLang="sv-SE" sz="2800" b="1" dirty="0">
                <a:solidFill>
                  <a:srgbClr val="72BBE8"/>
                </a:solidFill>
              </a:rPr>
              <a:t>Listening (Communications Surveillance)</a:t>
            </a:r>
          </a:p>
          <a:p>
            <a:pPr marL="417359" indent="-417359" defTabSz="801330" eaLnBrk="1" hangingPunct="1">
              <a:buFont typeface="Wingdings" pitchFamily="2" charset="2"/>
              <a:buAutoNum type="arabicPeriod"/>
            </a:pPr>
            <a:r>
              <a:rPr lang="en-GB" altLang="sv-SE" sz="2800" b="1" dirty="0">
                <a:solidFill>
                  <a:srgbClr val="000099"/>
                </a:solidFill>
              </a:rPr>
              <a:t>Planning</a:t>
            </a:r>
          </a:p>
          <a:p>
            <a:pPr marL="417359" indent="-417359" defTabSz="801330" eaLnBrk="1" hangingPunct="1">
              <a:buNone/>
            </a:pPr>
            <a:endParaRPr lang="en-GB" altLang="sv-SE" sz="3100" b="1" dirty="0">
              <a:solidFill>
                <a:srgbClr val="000099"/>
              </a:solidFill>
            </a:endParaRPr>
          </a:p>
          <a:p>
            <a:pPr marL="417359" indent="-417359" defTabSz="801330" eaLnBrk="1" hangingPunct="1">
              <a:buFont typeface="Wingdings" pitchFamily="2" charset="2"/>
              <a:buAutoNum type="arabicPeriod"/>
            </a:pPr>
            <a:endParaRPr lang="en-US" altLang="sv-SE" sz="3300" b="1" dirty="0">
              <a:solidFill>
                <a:srgbClr val="000099"/>
              </a:solidFill>
              <a:latin typeface="Franklin Gothic Demi Cond" pitchFamily="34" charset="0"/>
            </a:endParaRPr>
          </a:p>
        </p:txBody>
      </p:sp>
      <p:sp>
        <p:nvSpPr>
          <p:cNvPr id="27652" name="Rectangle 2"/>
          <p:cNvSpPr txBox="1">
            <a:spLocks noChangeArrowheads="1"/>
          </p:cNvSpPr>
          <p:nvPr/>
        </p:nvSpPr>
        <p:spPr bwMode="auto">
          <a:xfrm>
            <a:off x="10319" y="111516"/>
            <a:ext cx="9144000"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0"/>
              </a:spcBef>
              <a:spcAft>
                <a:spcPct val="0"/>
              </a:spcAft>
              <a:buClr>
                <a:srgbClr val="1E7FB8"/>
              </a:buClr>
              <a:buFont typeface="Wingdings" pitchFamily="2" charset="2"/>
              <a:buNone/>
            </a:pPr>
            <a:r>
              <a:rPr lang="en-GB" sz="4000" b="1" dirty="0">
                <a:solidFill>
                  <a:srgbClr val="002060"/>
                </a:solidFill>
                <a:latin typeface="+mn-lt"/>
              </a:rPr>
              <a:t>3. WHO outbreak communication </a:t>
            </a:r>
          </a:p>
          <a:p>
            <a:pPr algn="ctr" eaLnBrk="1" fontAlgn="base" hangingPunct="1">
              <a:spcBef>
                <a:spcPct val="0"/>
              </a:spcBef>
              <a:spcAft>
                <a:spcPct val="0"/>
              </a:spcAft>
              <a:buClr>
                <a:srgbClr val="1E7FB8"/>
              </a:buClr>
              <a:buFont typeface="Wingdings" pitchFamily="2" charset="2"/>
              <a:buNone/>
            </a:pPr>
            <a:r>
              <a:rPr lang="en-GB" sz="4000" b="1" dirty="0">
                <a:solidFill>
                  <a:srgbClr val="002060"/>
                </a:solidFill>
                <a:latin typeface="+mn-lt"/>
              </a:rPr>
              <a:t>Principles and strategies</a:t>
            </a:r>
            <a:endParaRPr lang="en-US" sz="4000" b="1" dirty="0">
              <a:solidFill>
                <a:srgbClr val="002060"/>
              </a:solidFill>
              <a:latin typeface="+mn-lt"/>
            </a:endParaRPr>
          </a:p>
        </p:txBody>
      </p:sp>
    </p:spTree>
    <p:extLst>
      <p:ext uri="{BB962C8B-B14F-4D97-AF65-F5344CB8AC3E}">
        <p14:creationId xmlns:p14="http://schemas.microsoft.com/office/powerpoint/2010/main" val="4112692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8675" name="Rectangle 2"/>
          <p:cNvSpPr>
            <a:spLocks noGrp="1" noChangeArrowheads="1"/>
          </p:cNvSpPr>
          <p:nvPr>
            <p:ph type="title"/>
          </p:nvPr>
        </p:nvSpPr>
        <p:spPr/>
        <p:txBody>
          <a:bodyPr>
            <a:normAutofit/>
          </a:bodyPr>
          <a:lstStyle/>
          <a:p>
            <a:pPr eaLnBrk="1" hangingPunct="1"/>
            <a:r>
              <a:rPr lang="en-GB" sz="4000" b="1" dirty="0">
                <a:solidFill>
                  <a:srgbClr val="002060"/>
                </a:solidFill>
              </a:rPr>
              <a:t>Risk Communication Strategies</a:t>
            </a:r>
            <a:endParaRPr lang="en-US" sz="4000" b="1" dirty="0">
              <a:solidFill>
                <a:srgbClr val="002060"/>
              </a:solidFill>
            </a:endParaRPr>
          </a:p>
        </p:txBody>
      </p:sp>
    </p:spTree>
    <p:extLst>
      <p:ext uri="{BB962C8B-B14F-4D97-AF65-F5344CB8AC3E}">
        <p14:creationId xmlns:p14="http://schemas.microsoft.com/office/powerpoint/2010/main" val="1142396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29699" name="Rectangle 2"/>
          <p:cNvSpPr>
            <a:spLocks noGrp="1" noChangeArrowheads="1"/>
          </p:cNvSpPr>
          <p:nvPr>
            <p:ph type="title"/>
          </p:nvPr>
        </p:nvSpPr>
        <p:spPr/>
        <p:txBody>
          <a:bodyPr>
            <a:normAutofit/>
          </a:bodyPr>
          <a:lstStyle/>
          <a:p>
            <a:pPr eaLnBrk="1" hangingPunct="1"/>
            <a:r>
              <a:rPr lang="en-GB" sz="4000" b="1" dirty="0">
                <a:solidFill>
                  <a:srgbClr val="002060"/>
                </a:solidFill>
              </a:rPr>
              <a:t>Risk Communication Strategies</a:t>
            </a:r>
            <a:endParaRPr lang="en-US" sz="4000" b="1" dirty="0">
              <a:solidFill>
                <a:srgbClr val="002060"/>
              </a:solidFill>
            </a:endParaRPr>
          </a:p>
        </p:txBody>
      </p:sp>
      <p:pic>
        <p:nvPicPr>
          <p:cNvPr id="2970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3" y="1696142"/>
            <a:ext cx="4766120"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297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517551"/>
            <a:ext cx="2393241" cy="169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7" name="AutoShape 7"/>
          <p:cNvSpPr>
            <a:spLocks noChangeArrowheads="1"/>
          </p:cNvSpPr>
          <p:nvPr/>
        </p:nvSpPr>
        <p:spPr bwMode="auto">
          <a:xfrm>
            <a:off x="5617262" y="1995631"/>
            <a:ext cx="712679" cy="1645748"/>
          </a:xfrm>
          <a:prstGeom prst="upArrow">
            <a:avLst>
              <a:gd name="adj1" fmla="val 50000"/>
              <a:gd name="adj2" fmla="val 54429"/>
            </a:avLst>
          </a:prstGeom>
          <a:solidFill>
            <a:srgbClr val="FFFF00"/>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000066"/>
              </a:solidFill>
            </a:endParaRPr>
          </a:p>
        </p:txBody>
      </p:sp>
      <p:sp>
        <p:nvSpPr>
          <p:cNvPr id="8" name="Text Box 8"/>
          <p:cNvSpPr txBox="1">
            <a:spLocks noChangeArrowheads="1"/>
          </p:cNvSpPr>
          <p:nvPr/>
        </p:nvSpPr>
        <p:spPr bwMode="auto">
          <a:xfrm>
            <a:off x="2602295" y="1844446"/>
            <a:ext cx="2382381" cy="316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Outrage them to your levels of concern so that they take action</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Arouse emotions</a:t>
            </a:r>
          </a:p>
          <a:p>
            <a:pPr fontAlgn="base">
              <a:spcBef>
                <a:spcPct val="50000"/>
              </a:spcBef>
              <a:spcAft>
                <a:spcPct val="0"/>
              </a:spcAft>
              <a:buFont typeface="Wingdings" pitchFamily="2" charset="2"/>
              <a:buNone/>
            </a:pPr>
            <a:r>
              <a:rPr lang="en-GB" altLang="sv-SE" sz="2100" b="1">
                <a:solidFill>
                  <a:srgbClr val="002060"/>
                </a:solidFill>
                <a:latin typeface="Arial Narrow" pitchFamily="34" charset="0"/>
              </a:rPr>
              <a:t>Required to prevent secondary crisis</a:t>
            </a:r>
          </a:p>
          <a:p>
            <a:pPr fontAlgn="base">
              <a:spcBef>
                <a:spcPct val="50000"/>
              </a:spcBef>
              <a:spcAft>
                <a:spcPct val="0"/>
              </a:spcAft>
            </a:pPr>
            <a:r>
              <a:rPr lang="en-GB" altLang="sv-SE" sz="2100" b="1">
                <a:solidFill>
                  <a:srgbClr val="002060"/>
                </a:solidFill>
                <a:latin typeface="Arial Narrow" pitchFamily="34" charset="0"/>
              </a:rPr>
              <a:t>“WATCH OUT!”</a:t>
            </a:r>
            <a:endParaRPr lang="en-US" altLang="sv-SE" b="1">
              <a:solidFill>
                <a:srgbClr val="002060"/>
              </a:solidFill>
              <a:latin typeface="Arial Narrow" pitchFamily="34" charset="0"/>
            </a:endParaRPr>
          </a:p>
        </p:txBody>
      </p:sp>
    </p:spTree>
    <p:extLst>
      <p:ext uri="{BB962C8B-B14F-4D97-AF65-F5344CB8AC3E}">
        <p14:creationId xmlns:p14="http://schemas.microsoft.com/office/powerpoint/2010/main" val="39467664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blinds(horizontal)">
                                      <p:cBhvr>
                                        <p:cTn id="15" dur="500"/>
                                        <p:tgtEl>
                                          <p:spTgt spid="8">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blinds(horizontal)">
                                      <p:cBhvr>
                                        <p:cTn id="20" dur="500"/>
                                        <p:tgtEl>
                                          <p:spTgt spid="8">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Effect transition="in" filter="blinds(horizontal)">
                                      <p:cBhvr>
                                        <p:cTn id="2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0723" name="Rectangle 2"/>
          <p:cNvSpPr>
            <a:spLocks noGrp="1" noChangeArrowheads="1"/>
          </p:cNvSpPr>
          <p:nvPr>
            <p:ph type="title"/>
          </p:nvPr>
        </p:nvSpPr>
        <p:spPr/>
        <p:txBody>
          <a:bodyPr>
            <a:normAutofit/>
          </a:bodyPr>
          <a:lstStyle/>
          <a:p>
            <a:pPr eaLnBrk="1" hangingPunct="1"/>
            <a:r>
              <a:rPr lang="en-GB" sz="4000" b="1" dirty="0">
                <a:solidFill>
                  <a:srgbClr val="002060"/>
                </a:solidFill>
              </a:rPr>
              <a:t>Risk Communication Strategies</a:t>
            </a:r>
            <a:endParaRPr lang="en-US" sz="4000" b="1" dirty="0">
              <a:solidFill>
                <a:srgbClr val="002060"/>
              </a:solidFill>
            </a:endParaRPr>
          </a:p>
        </p:txBody>
      </p:sp>
      <p:pic>
        <p:nvPicPr>
          <p:cNvPr id="307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1975" y="3022243"/>
            <a:ext cx="2383739"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07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8" name="Text Box 8"/>
          <p:cNvSpPr txBox="1">
            <a:spLocks noChangeArrowheads="1"/>
          </p:cNvSpPr>
          <p:nvPr/>
        </p:nvSpPr>
        <p:spPr bwMode="auto">
          <a:xfrm>
            <a:off x="4737613" y="1894841"/>
            <a:ext cx="2636230" cy="2776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0"/>
              </a:spcBef>
              <a:spcAft>
                <a:spcPct val="0"/>
              </a:spcAft>
              <a:buFont typeface="Wingdings" pitchFamily="2" charset="2"/>
              <a:buNone/>
            </a:pPr>
            <a:r>
              <a:rPr lang="en-GB" altLang="sv-SE" sz="2100" b="1">
                <a:solidFill>
                  <a:srgbClr val="002060"/>
                </a:solidFill>
                <a:latin typeface="Arial Narrow" pitchFamily="34" charset="0"/>
              </a:rPr>
              <a:t>Listen &amp; acknowledge truth</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Give facts about why there is no danger</a:t>
            </a:r>
          </a:p>
          <a:p>
            <a:pPr fontAlgn="base">
              <a:spcBef>
                <a:spcPct val="0"/>
              </a:spcBef>
              <a:spcAft>
                <a:spcPct val="0"/>
              </a:spcAft>
              <a:buFont typeface="Wingdings" pitchFamily="2" charset="2"/>
              <a:buNone/>
            </a:pPr>
            <a:endParaRPr lang="en-GB" altLang="sv-SE" sz="2100" b="1">
              <a:solidFill>
                <a:srgbClr val="002060"/>
              </a:solidFill>
              <a:latin typeface="Arial Narrow" pitchFamily="34" charset="0"/>
            </a:endParaRP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"CALM DOWN”</a:t>
            </a:r>
          </a:p>
          <a:p>
            <a:pPr fontAlgn="base">
              <a:spcBef>
                <a:spcPct val="0"/>
              </a:spcBef>
              <a:spcAft>
                <a:spcPct val="0"/>
              </a:spcAft>
              <a:buFont typeface="Wingdings" pitchFamily="2" charset="2"/>
              <a:buNone/>
            </a:pPr>
            <a:r>
              <a:rPr lang="en-GB" altLang="sv-SE" sz="2100" b="1">
                <a:solidFill>
                  <a:srgbClr val="002060"/>
                </a:solidFill>
                <a:latin typeface="Arial Narrow" pitchFamily="34" charset="0"/>
              </a:rPr>
              <a:t>(respectfully)</a:t>
            </a:r>
            <a:endParaRPr lang="en-US" altLang="sv-SE" b="1">
              <a:solidFill>
                <a:srgbClr val="002060"/>
              </a:solidFill>
              <a:latin typeface="Arial Narrow" pitchFamily="34" charset="0"/>
            </a:endParaRPr>
          </a:p>
        </p:txBody>
      </p:sp>
      <p:sp>
        <p:nvSpPr>
          <p:cNvPr id="9" name="AutoShape 7"/>
          <p:cNvSpPr>
            <a:spLocks noChangeArrowheads="1"/>
          </p:cNvSpPr>
          <p:nvPr/>
        </p:nvSpPr>
        <p:spPr bwMode="auto">
          <a:xfrm rot="10800000">
            <a:off x="3308186" y="2863859"/>
            <a:ext cx="712678" cy="1645747"/>
          </a:xfrm>
          <a:prstGeom prst="upArrow">
            <a:avLst>
              <a:gd name="adj1" fmla="val 50000"/>
              <a:gd name="adj2" fmla="val 54429"/>
            </a:avLst>
          </a:prstGeom>
          <a:solidFill>
            <a:srgbClr val="F01818"/>
          </a:solidFill>
          <a:ln w="9525">
            <a:solidFill>
              <a:schemeClr val="tx1"/>
            </a:solidFill>
            <a:miter lim="800000"/>
            <a:headEnd/>
            <a:tailEnd/>
          </a:ln>
        </p:spPr>
        <p:txBody>
          <a:bodyPr vert="eaVert" wrap="none" lIns="80133" tIns="40067" rIns="80133" bIns="40067" anchor="ctr"/>
          <a:lstStyle/>
          <a:p>
            <a:pPr fontAlgn="base">
              <a:spcBef>
                <a:spcPct val="80000"/>
              </a:spcBef>
              <a:spcAft>
                <a:spcPct val="0"/>
              </a:spcAft>
              <a:buClr>
                <a:srgbClr val="1E7FB8"/>
              </a:buClr>
              <a:buFont typeface="Wingdings" pitchFamily="2" charset="2"/>
              <a:buChar char="l"/>
            </a:pPr>
            <a:endParaRPr lang="en-US" altLang="sv-SE" sz="2500">
              <a:solidFill>
                <a:srgbClr val="FF0000"/>
              </a:solidFill>
            </a:endParaRPr>
          </a:p>
        </p:txBody>
      </p:sp>
    </p:spTree>
    <p:extLst>
      <p:ext uri="{BB962C8B-B14F-4D97-AF65-F5344CB8AC3E}">
        <p14:creationId xmlns:p14="http://schemas.microsoft.com/office/powerpoint/2010/main" val="37227574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linds(horizontal)">
                                      <p:cBhvr>
                                        <p:cTn id="22" dur="500"/>
                                        <p:tgtEl>
                                          <p:spTgt spid="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blinds(horizontal)">
                                      <p:cBhvr>
                                        <p:cTn id="2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sz="3600" b="1" dirty="0">
                <a:solidFill>
                  <a:srgbClr val="002060"/>
                </a:solidFill>
              </a:rPr>
              <a:t>Learning objectives</a:t>
            </a:r>
            <a:endParaRPr lang="en-US" sz="3600" b="1" dirty="0">
              <a:solidFill>
                <a:srgbClr val="002060"/>
              </a:solidFill>
            </a:endParaRPr>
          </a:p>
        </p:txBody>
      </p:sp>
      <p:sp>
        <p:nvSpPr>
          <p:cNvPr id="888835" name="Rectangle 3"/>
          <p:cNvSpPr>
            <a:spLocks noGrp="1" noChangeArrowheads="1"/>
          </p:cNvSpPr>
          <p:nvPr>
            <p:ph idx="1"/>
          </p:nvPr>
        </p:nvSpPr>
        <p:spPr/>
        <p:txBody>
          <a:bodyPr>
            <a:normAutofit/>
          </a:bodyPr>
          <a:lstStyle/>
          <a:p>
            <a:pPr marL="0" indent="0" eaLnBrk="1" hangingPunct="1">
              <a:lnSpc>
                <a:spcPct val="80000"/>
              </a:lnSpc>
              <a:buNone/>
              <a:defRPr/>
            </a:pPr>
            <a:r>
              <a:rPr lang="fr-FR" altLang="sv-SE" sz="2800" dirty="0">
                <a:solidFill>
                  <a:srgbClr val="002060"/>
                </a:solidFill>
              </a:rPr>
              <a:t>At the end of </a:t>
            </a:r>
            <a:r>
              <a:rPr lang="fr-FR" altLang="sv-SE" sz="2800" dirty="0" err="1">
                <a:solidFill>
                  <a:srgbClr val="002060"/>
                </a:solidFill>
              </a:rPr>
              <a:t>this</a:t>
            </a:r>
            <a:r>
              <a:rPr lang="fr-FR" altLang="sv-SE" sz="2800" dirty="0">
                <a:solidFill>
                  <a:srgbClr val="002060"/>
                </a:solidFill>
              </a:rPr>
              <a:t> session </a:t>
            </a:r>
            <a:r>
              <a:rPr lang="fr-FR" altLang="sv-SE" sz="2800" dirty="0" err="1">
                <a:solidFill>
                  <a:srgbClr val="002060"/>
                </a:solidFill>
              </a:rPr>
              <a:t>you</a:t>
            </a:r>
            <a:r>
              <a:rPr lang="fr-FR" altLang="sv-SE" sz="2800" dirty="0">
                <a:solidFill>
                  <a:srgbClr val="002060"/>
                </a:solidFill>
              </a:rPr>
              <a:t> </a:t>
            </a:r>
            <a:r>
              <a:rPr lang="fr-FR" altLang="sv-SE" sz="2800" dirty="0" err="1">
                <a:solidFill>
                  <a:srgbClr val="002060"/>
                </a:solidFill>
              </a:rPr>
              <a:t>will</a:t>
            </a:r>
            <a:r>
              <a:rPr lang="fr-FR" altLang="sv-SE" sz="2800" dirty="0">
                <a:solidFill>
                  <a:srgbClr val="002060"/>
                </a:solidFill>
              </a:rPr>
              <a:t> </a:t>
            </a:r>
            <a:r>
              <a:rPr lang="fr-FR" altLang="sv-SE" sz="2800" dirty="0" err="1">
                <a:solidFill>
                  <a:srgbClr val="002060"/>
                </a:solidFill>
              </a:rPr>
              <a:t>be</a:t>
            </a:r>
            <a:r>
              <a:rPr lang="fr-FR" altLang="sv-SE" sz="2800" dirty="0">
                <a:solidFill>
                  <a:srgbClr val="002060"/>
                </a:solidFill>
              </a:rPr>
              <a:t> able to:</a:t>
            </a:r>
            <a:endParaRPr lang="en-GB" altLang="sv-SE" sz="2800" dirty="0">
              <a:solidFill>
                <a:srgbClr val="002060"/>
              </a:solidFill>
            </a:endParaRPr>
          </a:p>
          <a:p>
            <a:pPr eaLnBrk="1" hangingPunct="1">
              <a:lnSpc>
                <a:spcPct val="80000"/>
              </a:lnSpc>
              <a:defRPr/>
            </a:pPr>
            <a:endParaRPr lang="en-GB" altLang="sv-SE" sz="2800" dirty="0"/>
          </a:p>
          <a:p>
            <a:pPr>
              <a:lnSpc>
                <a:spcPct val="120000"/>
              </a:lnSpc>
              <a:spcBef>
                <a:spcPts val="600"/>
              </a:spcBef>
              <a:buClr>
                <a:srgbClr val="002060"/>
              </a:buClr>
              <a:defRPr/>
            </a:pPr>
            <a:r>
              <a:rPr lang="fr-FR" altLang="sv-SE" sz="2800" dirty="0" err="1">
                <a:solidFill>
                  <a:srgbClr val="002060"/>
                </a:solidFill>
              </a:rPr>
              <a:t>Explain</a:t>
            </a:r>
            <a:r>
              <a:rPr lang="fr-FR" altLang="sv-SE" sz="2800" dirty="0">
                <a:solidFill>
                  <a:srgbClr val="002060"/>
                </a:solidFill>
              </a:rPr>
              <a:t> the challenges of </a:t>
            </a:r>
            <a:r>
              <a:rPr lang="fr-FR" altLang="sv-SE" sz="2800" dirty="0" err="1">
                <a:solidFill>
                  <a:srgbClr val="002060"/>
                </a:solidFill>
              </a:rPr>
              <a:t>risk</a:t>
            </a:r>
            <a:r>
              <a:rPr lang="fr-FR" altLang="sv-SE" sz="2800" dirty="0">
                <a:solidFill>
                  <a:srgbClr val="002060"/>
                </a:solidFill>
              </a:rPr>
              <a:t> perception</a:t>
            </a:r>
            <a:endParaRPr lang="en-GB" altLang="sv-SE" sz="2800" dirty="0">
              <a:solidFill>
                <a:srgbClr val="002060"/>
              </a:solidFill>
            </a:endParaRPr>
          </a:p>
          <a:p>
            <a:pPr>
              <a:lnSpc>
                <a:spcPct val="120000"/>
              </a:lnSpc>
              <a:spcBef>
                <a:spcPts val="600"/>
              </a:spcBef>
              <a:buClr>
                <a:srgbClr val="002060"/>
              </a:buClr>
              <a:defRPr/>
            </a:pPr>
            <a:r>
              <a:rPr lang="en-US" sz="2800" dirty="0">
                <a:solidFill>
                  <a:srgbClr val="002060"/>
                </a:solidFill>
              </a:rPr>
              <a:t>Describe characteristics of information during an emergency</a:t>
            </a:r>
          </a:p>
          <a:p>
            <a:pPr fontAlgn="base">
              <a:lnSpc>
                <a:spcPct val="120000"/>
              </a:lnSpc>
              <a:spcBef>
                <a:spcPts val="600"/>
              </a:spcBef>
              <a:buClr>
                <a:srgbClr val="002060"/>
              </a:buClr>
              <a:defRPr/>
            </a:pPr>
            <a:r>
              <a:rPr lang="en-GB" sz="2800" dirty="0">
                <a:solidFill>
                  <a:srgbClr val="002060"/>
                </a:solidFill>
              </a:rPr>
              <a:t>Apply WHO outbreak communication principles</a:t>
            </a:r>
          </a:p>
          <a:p>
            <a:pPr eaLnBrk="1" hangingPunct="1">
              <a:lnSpc>
                <a:spcPct val="120000"/>
              </a:lnSpc>
              <a:spcBef>
                <a:spcPts val="600"/>
              </a:spcBef>
              <a:buClr>
                <a:srgbClr val="002060"/>
              </a:buClr>
              <a:defRPr/>
            </a:pPr>
            <a:r>
              <a:rPr lang="en-GB" altLang="sv-SE" sz="2800" dirty="0">
                <a:solidFill>
                  <a:srgbClr val="002060"/>
                </a:solidFill>
              </a:rPr>
              <a:t>Identify effective tips for communication with the media in emergencies.</a:t>
            </a:r>
            <a:endParaRPr lang="en-GB" altLang="sv-SE" sz="2800" dirty="0"/>
          </a:p>
          <a:p>
            <a:pPr marL="467525" indent="-467525" eaLnBrk="1" hangingPunct="1">
              <a:lnSpc>
                <a:spcPct val="80000"/>
              </a:lnSpc>
              <a:buNone/>
              <a:defRPr/>
            </a:pPr>
            <a:endParaRPr lang="en-US" altLang="sv-SE" sz="2800" dirty="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2" dur="500"/>
                                        <p:tgtEl>
                                          <p:spTgt spid="8888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3" end="3"/>
                                            </p:txEl>
                                          </p:spTgt>
                                        </p:tgtEl>
                                        <p:attrNameLst>
                                          <p:attrName>style.visibility</p:attrName>
                                        </p:attrNameLst>
                                      </p:cBhvr>
                                      <p:to>
                                        <p:strVal val="visible"/>
                                      </p:to>
                                    </p:set>
                                    <p:animEffect transition="in" filter="blinds(horizontal)">
                                      <p:cBhvr>
                                        <p:cTn id="17" dur="500"/>
                                        <p:tgtEl>
                                          <p:spTgt spid="88883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88835">
                                            <p:txEl>
                                              <p:pRg st="4" end="4"/>
                                            </p:txEl>
                                          </p:spTgt>
                                        </p:tgtEl>
                                        <p:attrNameLst>
                                          <p:attrName>style.visibility</p:attrName>
                                        </p:attrNameLst>
                                      </p:cBhvr>
                                      <p:to>
                                        <p:strVal val="visible"/>
                                      </p:to>
                                    </p:set>
                                    <p:animEffect transition="in" filter="blinds(horizontal)">
                                      <p:cBhvr>
                                        <p:cTn id="22" dur="500"/>
                                        <p:tgtEl>
                                          <p:spTgt spid="88883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88835">
                                            <p:txEl>
                                              <p:pRg st="5" end="5"/>
                                            </p:txEl>
                                          </p:spTgt>
                                        </p:tgtEl>
                                        <p:attrNameLst>
                                          <p:attrName>style.visibility</p:attrName>
                                        </p:attrNameLst>
                                      </p:cBhvr>
                                      <p:to>
                                        <p:strVal val="visible"/>
                                      </p:to>
                                    </p:set>
                                    <p:animEffect transition="in" filter="blinds(horizontal)">
                                      <p:cBhvr>
                                        <p:cTn id="27" dur="500"/>
                                        <p:tgtEl>
                                          <p:spTgt spid="8888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1747" name="Rectangle 2"/>
          <p:cNvSpPr>
            <a:spLocks noGrp="1" noChangeArrowheads="1"/>
          </p:cNvSpPr>
          <p:nvPr>
            <p:ph type="title"/>
          </p:nvPr>
        </p:nvSpPr>
        <p:spPr/>
        <p:txBody>
          <a:bodyPr>
            <a:normAutofit/>
          </a:bodyPr>
          <a:lstStyle/>
          <a:p>
            <a:pPr eaLnBrk="1" hangingPunct="1"/>
            <a:r>
              <a:rPr lang="en-GB" sz="4000" b="1" dirty="0">
                <a:solidFill>
                  <a:srgbClr val="002060"/>
                </a:solidFill>
              </a:rPr>
              <a:t>Risk Communication Strategies</a:t>
            </a:r>
            <a:endParaRPr lang="en-US" sz="4000" b="1" dirty="0">
              <a:solidFill>
                <a:srgbClr val="002060"/>
              </a:solidFill>
            </a:endParaRPr>
          </a:p>
        </p:txBody>
      </p:sp>
      <p:pic>
        <p:nvPicPr>
          <p:cNvPr id="3174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54" y="2116579"/>
            <a:ext cx="2242561" cy="69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474" y="1696142"/>
            <a:ext cx="2533062" cy="194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17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2294" y="3314533"/>
            <a:ext cx="4622226" cy="189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9" name="Text Box 7"/>
          <p:cNvSpPr txBox="1">
            <a:spLocks noChangeArrowheads="1"/>
          </p:cNvSpPr>
          <p:nvPr/>
        </p:nvSpPr>
        <p:spPr bwMode="auto">
          <a:xfrm>
            <a:off x="2602295" y="2084902"/>
            <a:ext cx="2497767" cy="235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Explain what is happening</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Deal with emotions</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“WE ARE ALL IN THIS TOGETHER” </a:t>
            </a: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1428305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126" y="1485925"/>
            <a:ext cx="6134462" cy="431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32771" name="Rectangle 2"/>
          <p:cNvSpPr>
            <a:spLocks noGrp="1" noChangeArrowheads="1"/>
          </p:cNvSpPr>
          <p:nvPr>
            <p:ph type="title"/>
          </p:nvPr>
        </p:nvSpPr>
        <p:spPr/>
        <p:txBody>
          <a:bodyPr>
            <a:normAutofit/>
          </a:bodyPr>
          <a:lstStyle/>
          <a:p>
            <a:pPr eaLnBrk="1" hangingPunct="1"/>
            <a:r>
              <a:rPr lang="en-GB" sz="4000" b="1" dirty="0">
                <a:solidFill>
                  <a:srgbClr val="002060"/>
                </a:solidFill>
              </a:rPr>
              <a:t>Risk Communication Strategies</a:t>
            </a:r>
            <a:endParaRPr lang="en-US" sz="4000" b="1" dirty="0">
              <a:solidFill>
                <a:srgbClr val="002060"/>
              </a:solidFill>
            </a:endParaRPr>
          </a:p>
        </p:txBody>
      </p:sp>
      <p:pic>
        <p:nvPicPr>
          <p:cNvPr id="3277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691" y="1737899"/>
            <a:ext cx="2425820" cy="1945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pic>
        <p:nvPicPr>
          <p:cNvPr id="3277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4581" y="1710540"/>
            <a:ext cx="2619941" cy="3513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sp>
        <p:nvSpPr>
          <p:cNvPr id="10" name="Text Box 8"/>
          <p:cNvSpPr txBox="1">
            <a:spLocks noChangeArrowheads="1"/>
          </p:cNvSpPr>
          <p:nvPr/>
        </p:nvSpPr>
        <p:spPr bwMode="auto">
          <a:xfrm>
            <a:off x="4687388" y="1680305"/>
            <a:ext cx="2789625" cy="2355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Communications surveillance</a:t>
            </a:r>
          </a:p>
          <a:p>
            <a:pPr fontAlgn="base">
              <a:spcBef>
                <a:spcPct val="50000"/>
              </a:spcBef>
              <a:spcAft>
                <a:spcPct val="0"/>
              </a:spcAft>
              <a:buFont typeface="Wingdings" pitchFamily="2" charset="2"/>
              <a:buNone/>
            </a:pPr>
            <a:r>
              <a:rPr lang="en-GB" altLang="sv-SE" sz="2400" b="1">
                <a:solidFill>
                  <a:srgbClr val="002060"/>
                </a:solidFill>
                <a:latin typeface="Arial Narrow" pitchFamily="34" charset="0"/>
              </a:rPr>
              <a:t>Identify and address outrage early on</a:t>
            </a:r>
          </a:p>
          <a:p>
            <a:pPr fontAlgn="base">
              <a:spcBef>
                <a:spcPct val="50000"/>
              </a:spcBef>
              <a:spcAft>
                <a:spcPct val="0"/>
              </a:spcAft>
              <a:buFont typeface="Wingdings" pitchFamily="2" charset="2"/>
              <a:buNone/>
            </a:pPr>
            <a:endParaRPr lang="en-US" altLang="sv-SE" sz="2400" b="1">
              <a:solidFill>
                <a:srgbClr val="002060"/>
              </a:solidFill>
              <a:latin typeface="Arial Narrow" pitchFamily="34" charset="0"/>
            </a:endParaRPr>
          </a:p>
        </p:txBody>
      </p:sp>
    </p:spTree>
    <p:extLst>
      <p:ext uri="{BB962C8B-B14F-4D97-AF65-F5344CB8AC3E}">
        <p14:creationId xmlns:p14="http://schemas.microsoft.com/office/powerpoint/2010/main" val="3467293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sz="4000" b="1" dirty="0">
                <a:solidFill>
                  <a:srgbClr val="002060"/>
                </a:solidFill>
              </a:rPr>
              <a:t>Checklist: Crisis Communications</a:t>
            </a:r>
          </a:p>
        </p:txBody>
      </p:sp>
      <p:sp>
        <p:nvSpPr>
          <p:cNvPr id="33795" name="Content Placeholder 2"/>
          <p:cNvSpPr>
            <a:spLocks noGrp="1"/>
          </p:cNvSpPr>
          <p:nvPr>
            <p:ph idx="1"/>
          </p:nvPr>
        </p:nvSpPr>
        <p:spPr/>
        <p:txBody>
          <a:bodyPr/>
          <a:lstStyle/>
          <a:p>
            <a:pPr>
              <a:buFont typeface="Arial" charset="0"/>
              <a:buAutoNum type="arabicPeriod"/>
            </a:pPr>
            <a:r>
              <a:rPr lang="en-GB" sz="1800" dirty="0"/>
              <a:t>Communicate first, communicate often, communicate regularly</a:t>
            </a:r>
          </a:p>
          <a:p>
            <a:pPr lvl="1"/>
            <a:r>
              <a:rPr lang="en-GB" sz="1400" dirty="0"/>
              <a:t>Be the first to frame the issue …even when the information is incomplete</a:t>
            </a:r>
          </a:p>
          <a:p>
            <a:pPr>
              <a:buFont typeface="Arial" charset="0"/>
              <a:buAutoNum type="arabicPeriod"/>
            </a:pPr>
            <a:r>
              <a:rPr lang="en-GB" sz="1800" dirty="0"/>
              <a:t>Explain what is happening</a:t>
            </a:r>
          </a:p>
          <a:p>
            <a:pPr lvl="1"/>
            <a:r>
              <a:rPr lang="en-GB" sz="1400" dirty="0"/>
              <a:t>What you know, what you don't know</a:t>
            </a:r>
          </a:p>
          <a:p>
            <a:pPr lvl="1"/>
            <a:r>
              <a:rPr lang="en-GB" sz="1400" dirty="0"/>
              <a:t>What you are doing to help</a:t>
            </a:r>
          </a:p>
          <a:p>
            <a:pPr lvl="1"/>
            <a:r>
              <a:rPr lang="en-GB" sz="1400" dirty="0"/>
              <a:t>And what we can expect from our past experience; and expertise</a:t>
            </a:r>
          </a:p>
          <a:p>
            <a:pPr>
              <a:buFont typeface="Arial" charset="0"/>
              <a:buAutoNum type="arabicPeriod"/>
            </a:pPr>
            <a:r>
              <a:rPr lang="en-GB" sz="1800" dirty="0"/>
              <a:t>Deal with emotions and be authentic</a:t>
            </a:r>
          </a:p>
          <a:p>
            <a:pPr lvl="1"/>
            <a:r>
              <a:rPr lang="en-GB" sz="1400" dirty="0"/>
              <a:t>show empathy, understanding and demonstrate listening</a:t>
            </a:r>
          </a:p>
          <a:p>
            <a:pPr lvl="1"/>
            <a:r>
              <a:rPr lang="en-GB" sz="1400" dirty="0"/>
              <a:t>Acknowledge and address fears, outrage, rumours,                                                      misinformation </a:t>
            </a:r>
          </a:p>
          <a:p>
            <a:pPr>
              <a:buFont typeface="Arial" charset="0"/>
              <a:buAutoNum type="arabicPeriod"/>
            </a:pPr>
            <a:r>
              <a:rPr lang="en-GB" sz="1800" dirty="0"/>
              <a:t>Give people something to do</a:t>
            </a:r>
          </a:p>
          <a:p>
            <a:pPr>
              <a:buFont typeface="Arial" charset="0"/>
              <a:buAutoNum type="arabicPeriod"/>
            </a:pPr>
            <a:r>
              <a:rPr lang="en-GB" sz="1800" dirty="0"/>
              <a:t>"We are all in this together." </a:t>
            </a:r>
          </a:p>
          <a:p>
            <a:endParaRPr lang="en-GB" sz="1600" dirty="0"/>
          </a:p>
        </p:txBody>
      </p:sp>
      <p:pic>
        <p:nvPicPr>
          <p:cNvPr id="33797" name="Picture 5" descr="d:\Documents and Settings\Test\Local Settings\Temporary Internet Files\Content.IE5\HIK7KF06\MP90039008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5713" y="3356992"/>
            <a:ext cx="2592791" cy="270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883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04664"/>
            <a:ext cx="9285178" cy="634929"/>
          </a:xfrm>
          <a:prstGeom prst="rect">
            <a:avLst/>
          </a:prstGeom>
          <a:noFill/>
        </p:spPr>
        <p:txBody>
          <a:bodyPr lIns="80147" tIns="40074" rIns="80147" bIns="40074">
            <a:spAutoFit/>
          </a:bodyPr>
          <a:lstStyle/>
          <a:p>
            <a:pPr algn="ctr">
              <a:buFont typeface="Wingdings" pitchFamily="2" charset="2"/>
              <a:buNone/>
              <a:defRPr/>
            </a:pPr>
            <a:r>
              <a:rPr lang="fr-FR" sz="3600" b="1" dirty="0">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4. </a:t>
            </a:r>
            <a:r>
              <a:rPr lang="fr-FR" sz="3600" b="1" dirty="0" err="1">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Preventing</a:t>
            </a:r>
            <a:r>
              <a:rPr lang="fr-FR" sz="3600" b="1" dirty="0">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and </a:t>
            </a:r>
            <a:r>
              <a:rPr lang="fr-FR" sz="3600" b="1" dirty="0" err="1">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managing</a:t>
            </a:r>
            <a:r>
              <a:rPr lang="fr-FR" sz="3600" b="1" dirty="0">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a:t>
            </a:r>
            <a:r>
              <a:rPr lang="fr-FR" sz="3600" b="1" dirty="0" err="1">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rumours</a:t>
            </a:r>
            <a:endParaRPr lang="fr-FR" sz="3600" b="1" dirty="0">
              <a:ln w="1905"/>
              <a:solidFill>
                <a:srgbClr val="002060"/>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sp>
        <p:nvSpPr>
          <p:cNvPr id="5" name="Rectangle 3"/>
          <p:cNvSpPr>
            <a:spLocks noGrp="1" noChangeArrowheads="1"/>
          </p:cNvSpPr>
          <p:nvPr>
            <p:ph type="title"/>
          </p:nvPr>
        </p:nvSpPr>
        <p:spPr>
          <a:xfrm>
            <a:off x="466125" y="1340768"/>
            <a:ext cx="8352928" cy="1224136"/>
          </a:xfrm>
          <a:solidFill>
            <a:schemeClr val="accent6">
              <a:lumMod val="75000"/>
            </a:schemeClr>
          </a:solidFill>
        </p:spPr>
        <p:txBody>
          <a:bodyPr/>
          <a:lstStyle/>
          <a:p>
            <a:pPr>
              <a:defRPr/>
            </a:pPr>
            <a:r>
              <a:rPr lang="en-GB" altLang="en-US" sz="2400" dirty="0">
                <a:solidFill>
                  <a:schemeClr val="bg1"/>
                </a:solidFill>
              </a:rPr>
              <a:t> Where there is lack of information or ambiguous information provided, rumours and misinformation fill in the gap… </a:t>
            </a:r>
            <a:endParaRPr lang="en-US" altLang="en-US" sz="2400" dirty="0">
              <a:solidFill>
                <a:schemeClr val="bg1"/>
              </a:solidFill>
            </a:endParaRPr>
          </a:p>
        </p:txBody>
      </p:sp>
      <p:sp>
        <p:nvSpPr>
          <p:cNvPr id="6" name="TextBox 5"/>
          <p:cNvSpPr txBox="1"/>
          <p:nvPr/>
        </p:nvSpPr>
        <p:spPr>
          <a:xfrm>
            <a:off x="395536" y="3198455"/>
            <a:ext cx="8280920" cy="2246769"/>
          </a:xfrm>
          <a:prstGeom prst="rect">
            <a:avLst/>
          </a:prstGeom>
          <a:noFill/>
        </p:spPr>
        <p:txBody>
          <a:bodyPr wrap="square" rtlCol="0">
            <a:spAutoFit/>
          </a:bodyPr>
          <a:lstStyle/>
          <a:p>
            <a:r>
              <a:rPr lang="en-US" sz="2000" dirty="0" err="1">
                <a:solidFill>
                  <a:srgbClr val="002060"/>
                </a:solidFill>
                <a:latin typeface="Arial" panose="020B0604020202020204" pitchFamily="34" charset="0"/>
                <a:cs typeface="Arial" panose="020B0604020202020204" pitchFamily="34" charset="0"/>
              </a:rPr>
              <a:t>Rumours</a:t>
            </a:r>
            <a:r>
              <a:rPr lang="en-US" sz="2000" dirty="0">
                <a:solidFill>
                  <a:srgbClr val="002060"/>
                </a:solidFill>
                <a:latin typeface="Arial" panose="020B0604020202020204" pitchFamily="34" charset="0"/>
                <a:cs typeface="Arial" panose="020B0604020202020204" pitchFamily="34" charset="0"/>
              </a:rPr>
              <a:t> spread:</a:t>
            </a:r>
          </a:p>
          <a:p>
            <a:pPr marL="342900" indent="-342900">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Person to person (mouth-to-mouth)</a:t>
            </a:r>
          </a:p>
          <a:p>
            <a:pPr marL="342900" indent="-342900">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By the media</a:t>
            </a:r>
          </a:p>
          <a:p>
            <a:pPr marL="342900" indent="-342900">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Through the Internet,  blogs, social networks</a:t>
            </a:r>
          </a:p>
          <a:p>
            <a:pPr marL="342900" indent="-342900">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By SMS, text messages</a:t>
            </a:r>
          </a:p>
          <a:p>
            <a:pPr marL="342900" indent="-342900">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a:t>
            </a: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7113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57200" y="260648"/>
            <a:ext cx="8229600" cy="1008112"/>
          </a:xfrm>
        </p:spPr>
        <p:txBody>
          <a:bodyPr/>
          <a:lstStyle/>
          <a:p>
            <a:pPr>
              <a:defRPr/>
            </a:pPr>
            <a:r>
              <a:rPr lang="fr-FR" sz="3600" b="1" dirty="0" err="1">
                <a:solidFill>
                  <a:srgbClr val="002060"/>
                </a:solidFill>
              </a:rPr>
              <a:t>Rumours</a:t>
            </a:r>
            <a:r>
              <a:rPr lang="fr-FR" sz="3600" b="1" dirty="0">
                <a:solidFill>
                  <a:srgbClr val="002060"/>
                </a:solidFill>
              </a:rPr>
              <a:t> and </a:t>
            </a:r>
            <a:r>
              <a:rPr lang="fr-FR" sz="3600" b="1" dirty="0" err="1">
                <a:solidFill>
                  <a:srgbClr val="002060"/>
                </a:solidFill>
              </a:rPr>
              <a:t>risk</a:t>
            </a:r>
            <a:r>
              <a:rPr lang="fr-FR" sz="3600" b="1" dirty="0">
                <a:solidFill>
                  <a:srgbClr val="002060"/>
                </a:solidFill>
              </a:rPr>
              <a:t> of violence</a:t>
            </a:r>
          </a:p>
        </p:txBody>
      </p:sp>
      <p:sp>
        <p:nvSpPr>
          <p:cNvPr id="5" name="Rectangle 4"/>
          <p:cNvSpPr>
            <a:spLocks noGrp="1" noChangeArrowheads="1"/>
          </p:cNvSpPr>
          <p:nvPr>
            <p:ph idx="1"/>
          </p:nvPr>
        </p:nvSpPr>
        <p:spPr>
          <a:xfrm>
            <a:off x="179511" y="1412777"/>
            <a:ext cx="8856985" cy="2664295"/>
          </a:xfrm>
        </p:spPr>
        <p:txBody>
          <a:bodyPr/>
          <a:lstStyle/>
          <a:p>
            <a:pPr algn="ctr" eaLnBrk="1" hangingPunct="1">
              <a:buFont typeface="Wingdings" pitchFamily="2" charset="2"/>
              <a:buNone/>
              <a:defRPr/>
            </a:pPr>
            <a:r>
              <a:rPr lang="en-GB" altLang="fr-FR" sz="2800" dirty="0">
                <a:solidFill>
                  <a:srgbClr val="FF0000"/>
                </a:solidFill>
              </a:rPr>
              <a:t>Why are rumours so powerful ?</a:t>
            </a:r>
          </a:p>
          <a:p>
            <a:pPr eaLnBrk="1" hangingPunct="1">
              <a:buFont typeface="Wingdings" pitchFamily="2" charset="2"/>
              <a:buNone/>
              <a:defRPr/>
            </a:pPr>
            <a:r>
              <a:rPr lang="en-US" altLang="fr-FR" sz="2400" dirty="0">
                <a:solidFill>
                  <a:srgbClr val="002060"/>
                </a:solidFill>
              </a:rPr>
              <a:t>In a situation of fear, uncertainty and doubt, </a:t>
            </a:r>
            <a:r>
              <a:rPr lang="en-US" altLang="fr-FR" sz="2400" dirty="0" err="1">
                <a:solidFill>
                  <a:srgbClr val="002060"/>
                </a:solidFill>
              </a:rPr>
              <a:t>rumours</a:t>
            </a:r>
            <a:r>
              <a:rPr lang="en-US" altLang="fr-FR" sz="2400" dirty="0">
                <a:solidFill>
                  <a:srgbClr val="002060"/>
                </a:solidFill>
              </a:rPr>
              <a:t> help to deal with anxiety and fear, providing an explanation to the unknown.</a:t>
            </a:r>
            <a:endParaRPr lang="en-GB" altLang="fr-FR" sz="2400" dirty="0">
              <a:solidFill>
                <a:srgbClr val="002060"/>
              </a:solidFill>
            </a:endParaRPr>
          </a:p>
        </p:txBody>
      </p:sp>
      <p:pic>
        <p:nvPicPr>
          <p:cNvPr id="6" name="Picture 15"/>
          <p:cNvPicPr>
            <a:picLocks noChangeAspect="1"/>
          </p:cNvPicPr>
          <p:nvPr/>
        </p:nvPicPr>
        <p:blipFill rotWithShape="1">
          <a:blip r:embed="rId2"/>
          <a:srcRect/>
          <a:stretch/>
        </p:blipFill>
        <p:spPr>
          <a:xfrm rot="21369286">
            <a:off x="419463" y="3856985"/>
            <a:ext cx="8501910" cy="983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rotWithShape="1">
          <a:blip r:embed="rId3"/>
          <a:srcRect/>
          <a:stretch/>
        </p:blipFill>
        <p:spPr>
          <a:xfrm rot="21418934">
            <a:off x="574611" y="4925042"/>
            <a:ext cx="7935841" cy="11245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rot="21342129">
            <a:off x="611021" y="4103440"/>
            <a:ext cx="8203109" cy="461665"/>
          </a:xfrm>
          <a:prstGeom prst="rect">
            <a:avLst/>
          </a:prstGeom>
          <a:solidFill>
            <a:schemeClr val="bg1">
              <a:lumMod val="85000"/>
            </a:schemeClr>
          </a:solidFill>
        </p:spPr>
        <p:style>
          <a:lnRef idx="0">
            <a:schemeClr val="dk1"/>
          </a:lnRef>
          <a:fillRef idx="3">
            <a:schemeClr val="dk1"/>
          </a:fillRef>
          <a:effectRef idx="3">
            <a:schemeClr val="dk1"/>
          </a:effectRef>
          <a:fontRef idx="minor">
            <a:schemeClr val="lt1"/>
          </a:fontRef>
        </p:style>
        <p:txBody>
          <a:bodyPr wrap="square" rtlCol="0">
            <a:spAutoFit/>
          </a:bodyPr>
          <a:lstStyle/>
          <a:p>
            <a:r>
              <a:rPr lang="fr-FR" sz="2400" dirty="0">
                <a:solidFill>
                  <a:schemeClr val="tx1">
                    <a:lumMod val="75000"/>
                    <a:lumOff val="25000"/>
                  </a:schemeClr>
                </a:solidFill>
              </a:rPr>
              <a:t>Ebola:  Ignorance and </a:t>
            </a:r>
            <a:r>
              <a:rPr lang="fr-FR" sz="2400" dirty="0" err="1">
                <a:solidFill>
                  <a:schemeClr val="tx1">
                    <a:lumMod val="75000"/>
                    <a:lumOff val="25000"/>
                  </a:schemeClr>
                </a:solidFill>
              </a:rPr>
              <a:t>belief</a:t>
            </a:r>
            <a:r>
              <a:rPr lang="fr-FR" sz="2400" dirty="0">
                <a:solidFill>
                  <a:schemeClr val="tx1">
                    <a:lumMod val="75000"/>
                    <a:lumOff val="25000"/>
                  </a:schemeClr>
                </a:solidFill>
              </a:rPr>
              <a:t> </a:t>
            </a:r>
            <a:r>
              <a:rPr lang="fr-FR" sz="2400" dirty="0" err="1">
                <a:solidFill>
                  <a:schemeClr val="tx1">
                    <a:lumMod val="75000"/>
                    <a:lumOff val="25000"/>
                  </a:schemeClr>
                </a:solidFill>
              </a:rPr>
              <a:t>killed</a:t>
            </a:r>
            <a:r>
              <a:rPr lang="fr-FR" sz="2400" dirty="0">
                <a:solidFill>
                  <a:schemeClr val="tx1">
                    <a:lumMod val="75000"/>
                    <a:lumOff val="25000"/>
                  </a:schemeClr>
                </a:solidFill>
              </a:rPr>
              <a:t> 8 people in </a:t>
            </a:r>
            <a:r>
              <a:rPr lang="fr-FR" sz="2400" dirty="0" err="1">
                <a:solidFill>
                  <a:schemeClr val="tx1">
                    <a:lumMod val="75000"/>
                    <a:lumOff val="25000"/>
                  </a:schemeClr>
                </a:solidFill>
              </a:rPr>
              <a:t>Guinea</a:t>
            </a:r>
            <a:endParaRPr lang="en-GB" sz="2400" dirty="0">
              <a:solidFill>
                <a:schemeClr val="tx1">
                  <a:lumMod val="75000"/>
                  <a:lumOff val="25000"/>
                </a:schemeClr>
              </a:solidFill>
            </a:endParaRPr>
          </a:p>
        </p:txBody>
      </p:sp>
      <p:sp>
        <p:nvSpPr>
          <p:cNvPr id="9" name="TextBox 8"/>
          <p:cNvSpPr txBox="1"/>
          <p:nvPr/>
        </p:nvSpPr>
        <p:spPr>
          <a:xfrm rot="21445511">
            <a:off x="688776" y="5243878"/>
            <a:ext cx="7779480" cy="369332"/>
          </a:xfrm>
          <a:prstGeom prst="rect">
            <a:avLst/>
          </a:prstGeom>
          <a:solidFill>
            <a:schemeClr val="bg1"/>
          </a:solidFill>
          <a:effectLst/>
        </p:spPr>
        <p:style>
          <a:lnRef idx="0">
            <a:schemeClr val="dk1"/>
          </a:lnRef>
          <a:fillRef idx="3">
            <a:schemeClr val="dk1"/>
          </a:fillRef>
          <a:effectRef idx="3">
            <a:schemeClr val="dk1"/>
          </a:effectRef>
          <a:fontRef idx="minor">
            <a:schemeClr val="lt1"/>
          </a:fontRef>
        </p:style>
        <p:txBody>
          <a:bodyPr wrap="square" rtlCol="0">
            <a:spAutoFit/>
          </a:bodyPr>
          <a:lstStyle/>
          <a:p>
            <a:r>
              <a:rPr lang="fr-FR" dirty="0">
                <a:solidFill>
                  <a:schemeClr val="tx1">
                    <a:lumMod val="75000"/>
                    <a:lumOff val="25000"/>
                  </a:schemeClr>
                </a:solidFill>
              </a:rPr>
              <a:t>Ebola in </a:t>
            </a:r>
            <a:r>
              <a:rPr lang="fr-FR" dirty="0" err="1">
                <a:solidFill>
                  <a:schemeClr val="tx1">
                    <a:lumMod val="75000"/>
                    <a:lumOff val="25000"/>
                  </a:schemeClr>
                </a:solidFill>
              </a:rPr>
              <a:t>Guinea</a:t>
            </a:r>
            <a:r>
              <a:rPr lang="fr-FR" dirty="0">
                <a:solidFill>
                  <a:schemeClr val="tx1">
                    <a:lumMod val="75000"/>
                    <a:lumOff val="25000"/>
                  </a:schemeClr>
                </a:solidFill>
              </a:rPr>
              <a:t>:  at least 21 </a:t>
            </a:r>
            <a:r>
              <a:rPr lang="fr-FR" dirty="0" err="1">
                <a:solidFill>
                  <a:schemeClr val="tx1">
                    <a:lumMod val="75000"/>
                    <a:lumOff val="25000"/>
                  </a:schemeClr>
                </a:solidFill>
              </a:rPr>
              <a:t>injured</a:t>
            </a:r>
            <a:r>
              <a:rPr lang="fr-FR" dirty="0">
                <a:solidFill>
                  <a:schemeClr val="tx1">
                    <a:lumMod val="75000"/>
                    <a:lumOff val="25000"/>
                  </a:schemeClr>
                </a:solidFill>
              </a:rPr>
              <a:t> people </a:t>
            </a:r>
            <a:r>
              <a:rPr lang="fr-FR" dirty="0" err="1">
                <a:solidFill>
                  <a:schemeClr val="tx1">
                    <a:lumMod val="75000"/>
                    <a:lumOff val="25000"/>
                  </a:schemeClr>
                </a:solidFill>
              </a:rPr>
              <a:t>during</a:t>
            </a:r>
            <a:r>
              <a:rPr lang="fr-FR" dirty="0">
                <a:solidFill>
                  <a:schemeClr val="tx1">
                    <a:lumMod val="75000"/>
                    <a:lumOff val="25000"/>
                  </a:schemeClr>
                </a:solidFill>
              </a:rPr>
              <a:t> violent confrontation </a:t>
            </a:r>
            <a:endParaRPr lang="en-GB" dirty="0">
              <a:solidFill>
                <a:schemeClr val="tx1">
                  <a:lumMod val="75000"/>
                  <a:lumOff val="25000"/>
                </a:schemeClr>
              </a:solidFill>
            </a:endParaRPr>
          </a:p>
        </p:txBody>
      </p:sp>
    </p:spTree>
    <p:extLst>
      <p:ext uri="{BB962C8B-B14F-4D97-AF65-F5344CB8AC3E}">
        <p14:creationId xmlns:p14="http://schemas.microsoft.com/office/powerpoint/2010/main" val="119431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57200" y="260648"/>
            <a:ext cx="8229600" cy="1008112"/>
          </a:xfrm>
        </p:spPr>
        <p:txBody>
          <a:bodyPr/>
          <a:lstStyle/>
          <a:p>
            <a:pPr>
              <a:defRPr/>
            </a:pPr>
            <a:r>
              <a:rPr lang="fr-FR" sz="3600" b="1" dirty="0" err="1">
                <a:solidFill>
                  <a:srgbClr val="002060"/>
                </a:solidFill>
              </a:rPr>
              <a:t>What</a:t>
            </a:r>
            <a:r>
              <a:rPr lang="fr-FR" sz="3600" b="1" dirty="0">
                <a:solidFill>
                  <a:srgbClr val="002060"/>
                </a:solidFill>
              </a:rPr>
              <a:t> </a:t>
            </a:r>
            <a:r>
              <a:rPr lang="fr-FR" sz="3600" b="1" dirty="0" err="1">
                <a:solidFill>
                  <a:srgbClr val="002060"/>
                </a:solidFill>
              </a:rPr>
              <a:t>kind</a:t>
            </a:r>
            <a:r>
              <a:rPr lang="fr-FR" sz="3600" b="1" dirty="0">
                <a:solidFill>
                  <a:srgbClr val="002060"/>
                </a:solidFill>
              </a:rPr>
              <a:t> of </a:t>
            </a:r>
            <a:r>
              <a:rPr lang="fr-FR" sz="3600" b="1" dirty="0" err="1">
                <a:solidFill>
                  <a:srgbClr val="002060"/>
                </a:solidFill>
              </a:rPr>
              <a:t>rumours</a:t>
            </a:r>
            <a:r>
              <a:rPr lang="fr-FR" sz="3600" b="1" dirty="0">
                <a:solidFill>
                  <a:srgbClr val="002060"/>
                </a:solidFill>
              </a:rPr>
              <a:t> </a:t>
            </a:r>
            <a:r>
              <a:rPr lang="fr-FR" sz="3600" b="1" dirty="0" err="1">
                <a:solidFill>
                  <a:srgbClr val="002060"/>
                </a:solidFill>
              </a:rPr>
              <a:t>should</a:t>
            </a:r>
            <a:r>
              <a:rPr lang="fr-FR" sz="3600" b="1" dirty="0">
                <a:solidFill>
                  <a:srgbClr val="002060"/>
                </a:solidFill>
              </a:rPr>
              <a:t> </a:t>
            </a:r>
            <a:r>
              <a:rPr lang="fr-FR" sz="3600" b="1" dirty="0" err="1">
                <a:solidFill>
                  <a:srgbClr val="002060"/>
                </a:solidFill>
              </a:rPr>
              <a:t>we</a:t>
            </a:r>
            <a:r>
              <a:rPr lang="fr-FR" sz="3600" b="1" dirty="0">
                <a:solidFill>
                  <a:srgbClr val="002060"/>
                </a:solidFill>
              </a:rPr>
              <a:t> </a:t>
            </a:r>
            <a:r>
              <a:rPr lang="fr-FR" sz="3600" b="1" dirty="0" err="1">
                <a:solidFill>
                  <a:srgbClr val="002060"/>
                </a:solidFill>
              </a:rPr>
              <a:t>worry</a:t>
            </a:r>
            <a:r>
              <a:rPr lang="fr-FR" sz="3600" b="1" dirty="0">
                <a:solidFill>
                  <a:srgbClr val="002060"/>
                </a:solidFill>
              </a:rPr>
              <a:t> about?</a:t>
            </a:r>
          </a:p>
        </p:txBody>
      </p:sp>
      <p:sp>
        <p:nvSpPr>
          <p:cNvPr id="5" name="Content Placeholder 2"/>
          <p:cNvSpPr>
            <a:spLocks noGrp="1"/>
          </p:cNvSpPr>
          <p:nvPr>
            <p:ph idx="1"/>
          </p:nvPr>
        </p:nvSpPr>
        <p:spPr>
          <a:xfrm>
            <a:off x="457200" y="1888232"/>
            <a:ext cx="8229600" cy="3124944"/>
          </a:xfrm>
        </p:spPr>
        <p:txBody>
          <a:bodyPr/>
          <a:lstStyle/>
          <a:p>
            <a:pPr>
              <a:spcBef>
                <a:spcPts val="1200"/>
              </a:spcBef>
            </a:pPr>
            <a:r>
              <a:rPr lang="en-US" sz="2400" dirty="0">
                <a:solidFill>
                  <a:srgbClr val="002060"/>
                </a:solidFill>
              </a:rPr>
              <a:t>Misinformation</a:t>
            </a:r>
          </a:p>
          <a:p>
            <a:pPr>
              <a:spcBef>
                <a:spcPts val="1200"/>
              </a:spcBef>
            </a:pPr>
            <a:r>
              <a:rPr lang="en-US" sz="2400" dirty="0">
                <a:solidFill>
                  <a:srgbClr val="002060"/>
                </a:solidFill>
              </a:rPr>
              <a:t>Myths and harmful practices</a:t>
            </a:r>
          </a:p>
          <a:p>
            <a:pPr>
              <a:spcBef>
                <a:spcPts val="1200"/>
              </a:spcBef>
            </a:pPr>
            <a:r>
              <a:rPr lang="en-US" sz="2400" dirty="0">
                <a:solidFill>
                  <a:srgbClr val="002060"/>
                </a:solidFill>
              </a:rPr>
              <a:t>Information that could damage the reputation and /or reduce the trust in your agency, institution </a:t>
            </a:r>
          </a:p>
          <a:p>
            <a:pPr>
              <a:spcBef>
                <a:spcPts val="1200"/>
              </a:spcBef>
            </a:pPr>
            <a:r>
              <a:rPr lang="en-US" sz="2400" dirty="0">
                <a:solidFill>
                  <a:srgbClr val="002060"/>
                </a:solidFill>
              </a:rPr>
              <a:t>Information that result in a risk to public health</a:t>
            </a:r>
          </a:p>
        </p:txBody>
      </p:sp>
    </p:spTree>
    <p:extLst>
      <p:ext uri="{BB962C8B-B14F-4D97-AF65-F5344CB8AC3E}">
        <p14:creationId xmlns:p14="http://schemas.microsoft.com/office/powerpoint/2010/main" val="334010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9512" y="274638"/>
            <a:ext cx="8784976" cy="1143000"/>
          </a:xfrm>
        </p:spPr>
        <p:txBody>
          <a:bodyPr/>
          <a:lstStyle/>
          <a:p>
            <a:r>
              <a:rPr lang="fr-FR" sz="3600" b="1" dirty="0" err="1">
                <a:solidFill>
                  <a:srgbClr val="002060"/>
                </a:solidFill>
              </a:rPr>
              <a:t>Dispelling</a:t>
            </a:r>
            <a:r>
              <a:rPr lang="fr-FR" sz="3600" b="1" dirty="0">
                <a:solidFill>
                  <a:srgbClr val="002060"/>
                </a:solidFill>
              </a:rPr>
              <a:t> </a:t>
            </a:r>
            <a:r>
              <a:rPr lang="fr-FR" sz="3600" b="1" dirty="0" err="1">
                <a:solidFill>
                  <a:srgbClr val="002060"/>
                </a:solidFill>
              </a:rPr>
              <a:t>rumours</a:t>
            </a:r>
            <a:r>
              <a:rPr lang="fr-FR" sz="3600" b="1" dirty="0">
                <a:solidFill>
                  <a:srgbClr val="002060"/>
                </a:solidFill>
              </a:rPr>
              <a:t>: </a:t>
            </a:r>
            <a:r>
              <a:rPr lang="fr-FR" sz="3600" b="1" dirty="0" err="1">
                <a:solidFill>
                  <a:srgbClr val="002060"/>
                </a:solidFill>
              </a:rPr>
              <a:t>take</a:t>
            </a:r>
            <a:r>
              <a:rPr lang="fr-FR" sz="3600" b="1" dirty="0">
                <a:solidFill>
                  <a:srgbClr val="002060"/>
                </a:solidFill>
              </a:rPr>
              <a:t> action </a:t>
            </a:r>
            <a:r>
              <a:rPr lang="fr-FR" sz="3600" b="1" dirty="0" err="1">
                <a:solidFill>
                  <a:srgbClr val="002060"/>
                </a:solidFill>
              </a:rPr>
              <a:t>quickly</a:t>
            </a:r>
            <a:endParaRPr lang="en-GB" sz="3600" b="1" dirty="0">
              <a:solidFill>
                <a:srgbClr val="002060"/>
              </a:solidFill>
            </a:endParaRPr>
          </a:p>
        </p:txBody>
      </p:sp>
      <p:pic>
        <p:nvPicPr>
          <p:cNvPr id="6" name="Picture 2" descr="C:\Users\bhatiaseviap\Pictures\rumor-monger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005064"/>
            <a:ext cx="3397669" cy="2075005"/>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a:spLocks noGrp="1"/>
          </p:cNvSpPr>
          <p:nvPr>
            <p:ph idx="1"/>
          </p:nvPr>
        </p:nvSpPr>
        <p:spPr>
          <a:xfrm>
            <a:off x="457200" y="1600200"/>
            <a:ext cx="8229600" cy="4525963"/>
          </a:xfrm>
        </p:spPr>
        <p:txBody>
          <a:bodyPr/>
          <a:lstStyle/>
          <a:p>
            <a:pPr>
              <a:spcBef>
                <a:spcPts val="600"/>
              </a:spcBef>
              <a:buFont typeface="Arial" panose="020B0604020202020204" pitchFamily="34" charset="0"/>
              <a:buChar char="•"/>
            </a:pPr>
            <a:r>
              <a:rPr lang="en-US" sz="2000" dirty="0">
                <a:solidFill>
                  <a:srgbClr val="002060"/>
                </a:solidFill>
              </a:rPr>
              <a:t>Silences increase ambiguity and confusion</a:t>
            </a:r>
          </a:p>
          <a:p>
            <a:pPr>
              <a:lnSpc>
                <a:spcPct val="110000"/>
              </a:lnSpc>
              <a:spcBef>
                <a:spcPts val="600"/>
              </a:spcBef>
              <a:buFont typeface="Arial" panose="020B0604020202020204" pitchFamily="34" charset="0"/>
              <a:buChar char="•"/>
            </a:pPr>
            <a:r>
              <a:rPr lang="en-US" sz="2000" dirty="0">
                <a:solidFill>
                  <a:srgbClr val="002060"/>
                </a:solidFill>
              </a:rPr>
              <a:t>Ignoring simply a </a:t>
            </a:r>
            <a:r>
              <a:rPr lang="en-US" sz="2000" dirty="0" err="1">
                <a:solidFill>
                  <a:srgbClr val="002060"/>
                </a:solidFill>
              </a:rPr>
              <a:t>rumour</a:t>
            </a:r>
            <a:r>
              <a:rPr lang="en-US" sz="2000" dirty="0">
                <a:solidFill>
                  <a:srgbClr val="002060"/>
                </a:solidFill>
              </a:rPr>
              <a:t> does not erase ambiguity, it may even intensify it</a:t>
            </a:r>
          </a:p>
          <a:p>
            <a:pPr>
              <a:lnSpc>
                <a:spcPct val="110000"/>
              </a:lnSpc>
              <a:spcBef>
                <a:spcPts val="600"/>
              </a:spcBef>
              <a:buFont typeface="Arial" panose="020B0604020202020204" pitchFamily="34" charset="0"/>
              <a:buChar char="•"/>
            </a:pPr>
            <a:r>
              <a:rPr lang="en-US" sz="2000" dirty="0" err="1">
                <a:solidFill>
                  <a:srgbClr val="002060"/>
                </a:solidFill>
              </a:rPr>
              <a:t>Rumour</a:t>
            </a:r>
            <a:r>
              <a:rPr lang="en-US" sz="2000" dirty="0">
                <a:solidFill>
                  <a:srgbClr val="002060"/>
                </a:solidFill>
              </a:rPr>
              <a:t> must directly be dispelled from where it is heard</a:t>
            </a:r>
          </a:p>
          <a:p>
            <a:pPr>
              <a:lnSpc>
                <a:spcPct val="110000"/>
              </a:lnSpc>
              <a:spcBef>
                <a:spcPts val="600"/>
              </a:spcBef>
              <a:buFont typeface="Arial" panose="020B0604020202020204" pitchFamily="34" charset="0"/>
              <a:buChar char="•"/>
            </a:pPr>
            <a:r>
              <a:rPr lang="en-US" sz="2000" dirty="0">
                <a:solidFill>
                  <a:srgbClr val="002060"/>
                </a:solidFill>
              </a:rPr>
              <a:t>Use a credible spokesperson to dispel </a:t>
            </a:r>
            <a:r>
              <a:rPr lang="en-US" sz="2000" dirty="0" err="1">
                <a:solidFill>
                  <a:srgbClr val="002060"/>
                </a:solidFill>
              </a:rPr>
              <a:t>rumours</a:t>
            </a:r>
            <a:r>
              <a:rPr lang="en-US" sz="2000" dirty="0">
                <a:solidFill>
                  <a:srgbClr val="002060"/>
                </a:solidFill>
              </a:rPr>
              <a:t>.</a:t>
            </a:r>
          </a:p>
        </p:txBody>
      </p:sp>
      <p:sp>
        <p:nvSpPr>
          <p:cNvPr id="8" name="Rectangle 7"/>
          <p:cNvSpPr/>
          <p:nvPr/>
        </p:nvSpPr>
        <p:spPr>
          <a:xfrm>
            <a:off x="467612" y="5839380"/>
            <a:ext cx="4824468" cy="253916"/>
          </a:xfrm>
          <a:prstGeom prst="rect">
            <a:avLst/>
          </a:prstGeom>
        </p:spPr>
        <p:txBody>
          <a:bodyPr wrap="square">
            <a:spAutoFit/>
          </a:bodyPr>
          <a:lstStyle/>
          <a:p>
            <a:r>
              <a:rPr lang="en-GB" sz="1050" b="0" dirty="0">
                <a:solidFill>
                  <a:schemeClr val="tx1"/>
                </a:solidFill>
                <a:latin typeface="Calibri" panose="020F0502020204030204" pitchFamily="34" charset="0"/>
                <a:cs typeface="Calibri" panose="020F0502020204030204" pitchFamily="34" charset="0"/>
              </a:rPr>
              <a:t>Image: http://listdose.com/wp-content/uploads/2013/05/rumor-mongering.jpg</a:t>
            </a:r>
          </a:p>
        </p:txBody>
      </p:sp>
    </p:spTree>
    <p:extLst>
      <p:ext uri="{BB962C8B-B14F-4D97-AF65-F5344CB8AC3E}">
        <p14:creationId xmlns:p14="http://schemas.microsoft.com/office/powerpoint/2010/main" val="32128389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9512" y="274638"/>
            <a:ext cx="8784976" cy="1143000"/>
          </a:xfrm>
        </p:spPr>
        <p:txBody>
          <a:bodyPr/>
          <a:lstStyle/>
          <a:p>
            <a:r>
              <a:rPr lang="fr-FR" sz="3600" b="1" dirty="0" err="1">
                <a:solidFill>
                  <a:srgbClr val="002060"/>
                </a:solidFill>
              </a:rPr>
              <a:t>Dispelling</a:t>
            </a:r>
            <a:r>
              <a:rPr lang="fr-FR" sz="3600" b="1" dirty="0">
                <a:solidFill>
                  <a:srgbClr val="002060"/>
                </a:solidFill>
              </a:rPr>
              <a:t> </a:t>
            </a:r>
            <a:r>
              <a:rPr lang="fr-FR" sz="3600" b="1" dirty="0" err="1">
                <a:solidFill>
                  <a:srgbClr val="002060"/>
                </a:solidFill>
              </a:rPr>
              <a:t>rumours</a:t>
            </a:r>
            <a:r>
              <a:rPr lang="fr-FR" sz="3600" b="1" dirty="0">
                <a:solidFill>
                  <a:srgbClr val="002060"/>
                </a:solidFill>
              </a:rPr>
              <a:t>: </a:t>
            </a:r>
            <a:r>
              <a:rPr lang="fr-FR" sz="3600" b="1" dirty="0" err="1">
                <a:solidFill>
                  <a:srgbClr val="002060"/>
                </a:solidFill>
              </a:rPr>
              <a:t>which</a:t>
            </a:r>
            <a:r>
              <a:rPr lang="fr-FR" sz="3600" b="1" dirty="0">
                <a:solidFill>
                  <a:srgbClr val="002060"/>
                </a:solidFill>
              </a:rPr>
              <a:t> </a:t>
            </a:r>
            <a:r>
              <a:rPr lang="fr-FR" sz="3600" b="1" dirty="0" err="1">
                <a:solidFill>
                  <a:srgbClr val="002060"/>
                </a:solidFill>
              </a:rPr>
              <a:t>strategy</a:t>
            </a:r>
            <a:r>
              <a:rPr lang="fr-FR" sz="3600" b="1" dirty="0">
                <a:solidFill>
                  <a:srgbClr val="002060"/>
                </a:solidFill>
              </a:rPr>
              <a:t>?</a:t>
            </a:r>
            <a:endParaRPr lang="en-GB" sz="3600" b="1" dirty="0">
              <a:solidFill>
                <a:srgbClr val="002060"/>
              </a:solidFill>
            </a:endParaRPr>
          </a:p>
        </p:txBody>
      </p:sp>
      <p:sp>
        <p:nvSpPr>
          <p:cNvPr id="5" name="Content Placeholder 2"/>
          <p:cNvSpPr>
            <a:spLocks noGrp="1"/>
          </p:cNvSpPr>
          <p:nvPr>
            <p:ph idx="1"/>
          </p:nvPr>
        </p:nvSpPr>
        <p:spPr>
          <a:xfrm>
            <a:off x="457200" y="1567333"/>
            <a:ext cx="8229600" cy="4525963"/>
          </a:xfrm>
        </p:spPr>
        <p:txBody>
          <a:bodyPr/>
          <a:lstStyle/>
          <a:p>
            <a:pPr indent="0">
              <a:buNone/>
            </a:pPr>
            <a:r>
              <a:rPr lang="en-US" sz="2000" dirty="0">
                <a:solidFill>
                  <a:srgbClr val="002060"/>
                </a:solidFill>
              </a:rPr>
              <a:t>In the absence of reliable and regular information, </a:t>
            </a:r>
            <a:r>
              <a:rPr lang="en-US" sz="2000" dirty="0" err="1">
                <a:solidFill>
                  <a:srgbClr val="002060"/>
                </a:solidFill>
              </a:rPr>
              <a:t>rumours</a:t>
            </a:r>
            <a:r>
              <a:rPr lang="en-US" sz="2000" dirty="0">
                <a:solidFill>
                  <a:srgbClr val="002060"/>
                </a:solidFill>
              </a:rPr>
              <a:t> spread very quickly. This is why people must as quickly as possible be provided with as accurate and complete information as possible,  following the principles listed below:</a:t>
            </a:r>
          </a:p>
          <a:p>
            <a:pPr indent="0">
              <a:buNone/>
            </a:pPr>
            <a:endParaRPr lang="en-US" sz="2000" dirty="0">
              <a:solidFill>
                <a:srgbClr val="002060"/>
              </a:solidFill>
            </a:endParaRPr>
          </a:p>
          <a:p>
            <a:pPr marL="685800">
              <a:buFont typeface="Arial" panose="020B0604020202020204" pitchFamily="34" charset="0"/>
              <a:buChar char="•"/>
            </a:pPr>
            <a:r>
              <a:rPr lang="en-US" sz="2000" dirty="0">
                <a:solidFill>
                  <a:srgbClr val="002060"/>
                </a:solidFill>
              </a:rPr>
              <a:t>Communicate quickly</a:t>
            </a:r>
          </a:p>
          <a:p>
            <a:pPr marL="685800">
              <a:buFont typeface="Arial" panose="020B0604020202020204" pitchFamily="34" charset="0"/>
              <a:buChar char="•"/>
            </a:pPr>
            <a:r>
              <a:rPr lang="en-US" sz="2000" dirty="0">
                <a:solidFill>
                  <a:srgbClr val="002060"/>
                </a:solidFill>
              </a:rPr>
              <a:t>Be transparent</a:t>
            </a:r>
          </a:p>
          <a:p>
            <a:pPr marL="685800">
              <a:buFont typeface="Arial" panose="020B0604020202020204" pitchFamily="34" charset="0"/>
              <a:buChar char="•"/>
            </a:pPr>
            <a:r>
              <a:rPr lang="en-US" sz="2000" dirty="0">
                <a:solidFill>
                  <a:srgbClr val="002060"/>
                </a:solidFill>
              </a:rPr>
              <a:t>Listen to the population concern </a:t>
            </a:r>
          </a:p>
          <a:p>
            <a:pPr marL="685800">
              <a:buFont typeface="Arial" panose="020B0604020202020204" pitchFamily="34" charset="0"/>
              <a:buChar char="•"/>
            </a:pPr>
            <a:r>
              <a:rPr lang="en-US" sz="2000" dirty="0">
                <a:solidFill>
                  <a:srgbClr val="002060"/>
                </a:solidFill>
              </a:rPr>
              <a:t>Show empathy</a:t>
            </a:r>
          </a:p>
          <a:p>
            <a:pPr marL="685800">
              <a:buFont typeface="Arial" panose="020B0604020202020204" pitchFamily="34" charset="0"/>
              <a:buChar char="•"/>
            </a:pPr>
            <a:r>
              <a:rPr lang="en-US" sz="2000" dirty="0">
                <a:solidFill>
                  <a:srgbClr val="002060"/>
                </a:solidFill>
              </a:rPr>
              <a:t>Inform people on what is being done</a:t>
            </a:r>
          </a:p>
          <a:p>
            <a:pPr marL="685800">
              <a:buFont typeface="Arial" panose="020B0604020202020204" pitchFamily="34" charset="0"/>
              <a:buChar char="•"/>
            </a:pPr>
            <a:r>
              <a:rPr lang="en-US" sz="2000" dirty="0">
                <a:solidFill>
                  <a:srgbClr val="002060"/>
                </a:solidFill>
              </a:rPr>
              <a:t>Explain the community that it is part of the solutions to the crisis</a:t>
            </a:r>
            <a:endParaRPr lang="en-GB" sz="2000" dirty="0">
              <a:solidFill>
                <a:srgbClr val="002060"/>
              </a:solidFill>
            </a:endParaRPr>
          </a:p>
        </p:txBody>
      </p:sp>
    </p:spTree>
    <p:extLst>
      <p:ext uri="{BB962C8B-B14F-4D97-AF65-F5344CB8AC3E}">
        <p14:creationId xmlns:p14="http://schemas.microsoft.com/office/powerpoint/2010/main" val="136545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9512" y="274638"/>
            <a:ext cx="8784976" cy="1143000"/>
          </a:xfrm>
        </p:spPr>
        <p:txBody>
          <a:bodyPr/>
          <a:lstStyle/>
          <a:p>
            <a:r>
              <a:rPr lang="fr-FR" sz="3600" b="1" dirty="0" err="1">
                <a:solidFill>
                  <a:srgbClr val="002060"/>
                </a:solidFill>
              </a:rPr>
              <a:t>Dispelling</a:t>
            </a:r>
            <a:r>
              <a:rPr lang="fr-FR" sz="3600" b="1" dirty="0">
                <a:solidFill>
                  <a:srgbClr val="002060"/>
                </a:solidFill>
              </a:rPr>
              <a:t> </a:t>
            </a:r>
            <a:r>
              <a:rPr lang="fr-FR" sz="3600" b="1" dirty="0" err="1">
                <a:solidFill>
                  <a:srgbClr val="002060"/>
                </a:solidFill>
              </a:rPr>
              <a:t>rumours</a:t>
            </a:r>
            <a:r>
              <a:rPr lang="fr-FR" sz="3600" b="1" dirty="0">
                <a:solidFill>
                  <a:srgbClr val="002060"/>
                </a:solidFill>
              </a:rPr>
              <a:t>: </a:t>
            </a:r>
            <a:r>
              <a:rPr lang="fr-FR" sz="3600" b="1" dirty="0" err="1">
                <a:solidFill>
                  <a:srgbClr val="002060"/>
                </a:solidFill>
              </a:rPr>
              <a:t>tackle</a:t>
            </a:r>
            <a:r>
              <a:rPr lang="fr-FR" sz="3600" b="1" dirty="0">
                <a:solidFill>
                  <a:srgbClr val="002060"/>
                </a:solidFill>
              </a:rPr>
              <a:t> the source?</a:t>
            </a:r>
            <a:endParaRPr lang="en-GB" sz="3600" b="1" dirty="0">
              <a:solidFill>
                <a:srgbClr val="002060"/>
              </a:solidFill>
            </a:endParaRPr>
          </a:p>
        </p:txBody>
      </p:sp>
      <p:sp>
        <p:nvSpPr>
          <p:cNvPr id="5" name="Content Placeholder 2"/>
          <p:cNvSpPr>
            <a:spLocks noGrp="1"/>
          </p:cNvSpPr>
          <p:nvPr>
            <p:ph idx="1"/>
          </p:nvPr>
        </p:nvSpPr>
        <p:spPr>
          <a:xfrm>
            <a:off x="146163" y="1628800"/>
            <a:ext cx="5770984" cy="4525963"/>
          </a:xfrm>
        </p:spPr>
        <p:txBody>
          <a:bodyPr/>
          <a:lstStyle/>
          <a:p>
            <a:pPr marL="457200" lvl="1" indent="0">
              <a:buNone/>
            </a:pPr>
            <a:r>
              <a:rPr lang="en-US" sz="2400" dirty="0">
                <a:solidFill>
                  <a:srgbClr val="002060"/>
                </a:solidFill>
              </a:rPr>
              <a:t>To “stop the forest fire”:</a:t>
            </a:r>
          </a:p>
          <a:p>
            <a:pPr lvl="1"/>
            <a:r>
              <a:rPr lang="en-US" sz="2400" dirty="0">
                <a:solidFill>
                  <a:srgbClr val="002060"/>
                </a:solidFill>
              </a:rPr>
              <a:t>Monitor </a:t>
            </a:r>
            <a:r>
              <a:rPr lang="en-US" sz="2400" dirty="0" err="1">
                <a:solidFill>
                  <a:srgbClr val="002060"/>
                </a:solidFill>
              </a:rPr>
              <a:t>rumours</a:t>
            </a:r>
            <a:r>
              <a:rPr lang="en-US" sz="2400" dirty="0">
                <a:solidFill>
                  <a:srgbClr val="002060"/>
                </a:solidFill>
              </a:rPr>
              <a:t> et identify its sources</a:t>
            </a:r>
          </a:p>
          <a:p>
            <a:pPr lvl="1"/>
            <a:r>
              <a:rPr lang="en-US" sz="2400" dirty="0">
                <a:solidFill>
                  <a:srgbClr val="002060"/>
                </a:solidFill>
              </a:rPr>
              <a:t>Target the sources of the </a:t>
            </a:r>
            <a:r>
              <a:rPr lang="en-US" sz="2400" dirty="0" err="1">
                <a:solidFill>
                  <a:srgbClr val="002060"/>
                </a:solidFill>
              </a:rPr>
              <a:t>rumours</a:t>
            </a:r>
            <a:endParaRPr lang="en-US" sz="2400" dirty="0">
              <a:solidFill>
                <a:srgbClr val="002060"/>
              </a:solidFill>
            </a:endParaRPr>
          </a:p>
          <a:p>
            <a:pPr lvl="1"/>
            <a:r>
              <a:rPr lang="en-US" sz="2400" dirty="0">
                <a:solidFill>
                  <a:srgbClr val="002060"/>
                </a:solidFill>
              </a:rPr>
              <a:t>Prevent the dissemination of </a:t>
            </a:r>
            <a:r>
              <a:rPr lang="en-US" sz="2400" dirty="0" err="1">
                <a:solidFill>
                  <a:srgbClr val="002060"/>
                </a:solidFill>
              </a:rPr>
              <a:t>rumours</a:t>
            </a:r>
            <a:r>
              <a:rPr lang="en-US" sz="2400" dirty="0">
                <a:solidFill>
                  <a:srgbClr val="002060"/>
                </a:solidFill>
              </a:rPr>
              <a:t>  beyond their initial source</a:t>
            </a:r>
          </a:p>
          <a:p>
            <a:pPr lvl="1"/>
            <a:r>
              <a:rPr lang="en-US" sz="2400" dirty="0">
                <a:solidFill>
                  <a:srgbClr val="002060"/>
                </a:solidFill>
              </a:rPr>
              <a:t>Stay consistent regarding your messages and strategy.</a:t>
            </a:r>
          </a:p>
          <a:p>
            <a:endParaRPr lang="en-GB" sz="2400" dirty="0">
              <a:solidFill>
                <a:srgbClr val="002060"/>
              </a:solidFill>
            </a:endParaRPr>
          </a:p>
        </p:txBody>
      </p:sp>
      <p:pic>
        <p:nvPicPr>
          <p:cNvPr id="6" name="Picture 2" descr="C:\Users\bhatiaseviap\Pictures\put_out_fi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7074" y="3638211"/>
            <a:ext cx="3105150" cy="23431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907704" y="5565863"/>
            <a:ext cx="3665486" cy="415498"/>
          </a:xfrm>
          <a:prstGeom prst="rect">
            <a:avLst/>
          </a:prstGeom>
        </p:spPr>
        <p:txBody>
          <a:bodyPr wrap="square">
            <a:spAutoFit/>
          </a:bodyPr>
          <a:lstStyle/>
          <a:p>
            <a:r>
              <a:rPr lang="en-GB" sz="1050" b="0" dirty="0">
                <a:solidFill>
                  <a:schemeClr val="tx1"/>
                </a:solidFill>
                <a:latin typeface="Calibri" panose="020F0502020204030204" pitchFamily="34" charset="0"/>
                <a:cs typeface="Calibri" panose="020F0502020204030204" pitchFamily="34" charset="0"/>
              </a:rPr>
              <a:t>Image: http://thinketg.com/wp-content/uploads/2012/06/put_out_fire.png</a:t>
            </a:r>
          </a:p>
        </p:txBody>
      </p:sp>
    </p:spTree>
    <p:extLst>
      <p:ext uri="{BB962C8B-B14F-4D97-AF65-F5344CB8AC3E}">
        <p14:creationId xmlns:p14="http://schemas.microsoft.com/office/powerpoint/2010/main" val="32276413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pPr eaLnBrk="1" hangingPunct="1"/>
            <a:r>
              <a:rPr lang="en-GB" altLang="en-US" b="1" dirty="0">
                <a:solidFill>
                  <a:srgbClr val="002060"/>
                </a:solidFill>
              </a:rPr>
              <a:t>5. Tips to engage with the Media</a:t>
            </a:r>
            <a:endParaRPr lang="en-US" altLang="en-US" b="1" dirty="0">
              <a:solidFill>
                <a:srgbClr val="002060"/>
              </a:solidFill>
            </a:endParaRPr>
          </a:p>
        </p:txBody>
      </p:sp>
      <p:sp>
        <p:nvSpPr>
          <p:cNvPr id="61443" name="Rectangle 3"/>
          <p:cNvSpPr>
            <a:spLocks noGrp="1" noChangeArrowheads="1"/>
          </p:cNvSpPr>
          <p:nvPr>
            <p:ph idx="1"/>
          </p:nvPr>
        </p:nvSpPr>
        <p:spPr>
          <a:xfrm>
            <a:off x="457200" y="1600200"/>
            <a:ext cx="4834880" cy="4525963"/>
          </a:xfrm>
        </p:spPr>
        <p:txBody>
          <a:bodyPr/>
          <a:lstStyle/>
          <a:p>
            <a:pPr marL="0" indent="0" eaLnBrk="1" hangingPunct="1">
              <a:buNone/>
            </a:pPr>
            <a:r>
              <a:rPr lang="en-GB" altLang="en-US" sz="2800" b="1" i="1" dirty="0"/>
              <a:t>Why do we engage with the media?</a:t>
            </a:r>
          </a:p>
          <a:p>
            <a:pPr marL="0" indent="0" eaLnBrk="1" hangingPunct="1">
              <a:buNone/>
            </a:pPr>
            <a:r>
              <a:rPr lang="en-GB" altLang="en-US" sz="2800" dirty="0"/>
              <a:t>To reach wider stakeholders:</a:t>
            </a:r>
          </a:p>
          <a:p>
            <a:pPr lvl="1">
              <a:lnSpc>
                <a:spcPct val="250000"/>
              </a:lnSpc>
              <a:spcBef>
                <a:spcPts val="0"/>
              </a:spcBef>
              <a:buSzPct val="120000"/>
              <a:buFont typeface="Wingdings" pitchFamily="2" charset="2"/>
              <a:buChar char="ð"/>
            </a:pPr>
            <a:r>
              <a:rPr lang="en-GB" altLang="en-US" sz="2300" b="1" dirty="0">
                <a:solidFill>
                  <a:srgbClr val="50AAE2"/>
                </a:solidFill>
              </a:rPr>
              <a:t>Cost-effectively</a:t>
            </a:r>
          </a:p>
          <a:p>
            <a:pPr lvl="1" eaLnBrk="1" hangingPunct="1">
              <a:lnSpc>
                <a:spcPct val="250000"/>
              </a:lnSpc>
              <a:spcBef>
                <a:spcPts val="0"/>
              </a:spcBef>
              <a:buSzPct val="120000"/>
              <a:buFont typeface="Wingdings" pitchFamily="2" charset="2"/>
              <a:buChar char="ð"/>
            </a:pPr>
            <a:r>
              <a:rPr lang="en-GB" altLang="en-US" sz="2300" b="1" dirty="0">
                <a:solidFill>
                  <a:srgbClr val="50AAE2"/>
                </a:solidFill>
              </a:rPr>
              <a:t>In an engaging way</a:t>
            </a:r>
          </a:p>
          <a:p>
            <a:pPr lvl="1" eaLnBrk="1" hangingPunct="1">
              <a:lnSpc>
                <a:spcPct val="190000"/>
              </a:lnSpc>
              <a:spcBef>
                <a:spcPts val="0"/>
              </a:spcBef>
              <a:buSzPct val="120000"/>
              <a:buFont typeface="Wingdings" pitchFamily="2" charset="2"/>
              <a:buChar char="ð"/>
            </a:pPr>
            <a:r>
              <a:rPr lang="en-GB" altLang="en-US" sz="2300" b="1" dirty="0">
                <a:solidFill>
                  <a:srgbClr val="50AAE2"/>
                </a:solidFill>
              </a:rPr>
              <a:t> To build trust </a:t>
            </a:r>
            <a:endParaRPr lang="en-US" altLang="en-US" sz="1600" dirty="0">
              <a:solidFill>
                <a:srgbClr val="50AAE2"/>
              </a:solidFill>
            </a:endParaRPr>
          </a:p>
        </p:txBody>
      </p:sp>
      <p:pic>
        <p:nvPicPr>
          <p:cNvPr id="61444" name="Picture 4" descr="Two Women Talk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6720" y="1503202"/>
            <a:ext cx="3066553" cy="420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5511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sz="3600" b="1" dirty="0">
                <a:solidFill>
                  <a:srgbClr val="002060"/>
                </a:solidFill>
              </a:rPr>
              <a:t>Outline</a:t>
            </a:r>
            <a:endParaRPr lang="en-US" sz="3600" b="1" dirty="0">
              <a:solidFill>
                <a:srgbClr val="002060"/>
              </a:solidFill>
            </a:endParaRPr>
          </a:p>
        </p:txBody>
      </p:sp>
      <p:sp>
        <p:nvSpPr>
          <p:cNvPr id="888835" name="Rectangle 3"/>
          <p:cNvSpPr>
            <a:spLocks noGrp="1" noChangeArrowheads="1"/>
          </p:cNvSpPr>
          <p:nvPr>
            <p:ph idx="1"/>
          </p:nvPr>
        </p:nvSpPr>
        <p:spPr>
          <a:xfrm>
            <a:off x="457200" y="1052736"/>
            <a:ext cx="8229600" cy="4525963"/>
          </a:xfrm>
        </p:spPr>
        <p:txBody>
          <a:bodyPr>
            <a:normAutofit lnSpcReduction="10000"/>
          </a:bodyPr>
          <a:lstStyle/>
          <a:p>
            <a:pPr marL="0" indent="0" eaLnBrk="1" hangingPunct="1">
              <a:lnSpc>
                <a:spcPct val="80000"/>
              </a:lnSpc>
              <a:buNone/>
              <a:defRPr/>
            </a:pPr>
            <a:endParaRPr lang="en-GB" altLang="sv-SE" sz="2800" dirty="0"/>
          </a:p>
          <a:p>
            <a:pPr marL="514350" indent="-514350" eaLnBrk="1" hangingPunct="1">
              <a:lnSpc>
                <a:spcPct val="150000"/>
              </a:lnSpc>
              <a:buClr>
                <a:srgbClr val="002060"/>
              </a:buClr>
              <a:buFont typeface="+mj-lt"/>
              <a:buAutoNum type="arabicPeriod"/>
              <a:defRPr/>
            </a:pPr>
            <a:r>
              <a:rPr lang="en-US" sz="2800" dirty="0">
                <a:solidFill>
                  <a:srgbClr val="002060"/>
                </a:solidFill>
                <a:ea typeface="MS PGothic" pitchFamily="34" charset="-128"/>
              </a:rPr>
              <a:t>Risk and crisis communications building blocks</a:t>
            </a:r>
          </a:p>
          <a:p>
            <a:pPr marL="514350" indent="-514350" eaLnBrk="1" hangingPunct="1">
              <a:lnSpc>
                <a:spcPct val="150000"/>
              </a:lnSpc>
              <a:buClr>
                <a:srgbClr val="002060"/>
              </a:buClr>
              <a:buFont typeface="+mj-lt"/>
              <a:buAutoNum type="arabicPeriod"/>
              <a:defRPr/>
            </a:pPr>
            <a:r>
              <a:rPr lang="fr-FR" altLang="sv-SE" sz="2800" dirty="0">
                <a:solidFill>
                  <a:srgbClr val="002060"/>
                </a:solidFill>
              </a:rPr>
              <a:t>Challenges of </a:t>
            </a:r>
            <a:r>
              <a:rPr lang="fr-FR" altLang="sv-SE" sz="2800" dirty="0" err="1">
                <a:solidFill>
                  <a:srgbClr val="002060"/>
                </a:solidFill>
              </a:rPr>
              <a:t>risk</a:t>
            </a:r>
            <a:r>
              <a:rPr lang="fr-FR" altLang="sv-SE" sz="2800" dirty="0">
                <a:solidFill>
                  <a:srgbClr val="002060"/>
                </a:solidFill>
              </a:rPr>
              <a:t> perception</a:t>
            </a:r>
          </a:p>
          <a:p>
            <a:pPr marL="514350" indent="-514350" eaLnBrk="1" hangingPunct="1">
              <a:lnSpc>
                <a:spcPct val="150000"/>
              </a:lnSpc>
              <a:buClr>
                <a:srgbClr val="002060"/>
              </a:buClr>
              <a:buFont typeface="+mj-lt"/>
              <a:buAutoNum type="arabicPeriod"/>
              <a:defRPr/>
            </a:pPr>
            <a:r>
              <a:rPr lang="en-GB" sz="2800" dirty="0">
                <a:solidFill>
                  <a:srgbClr val="002060"/>
                </a:solidFill>
              </a:rPr>
              <a:t>WHO outbreak communication principles and strategies</a:t>
            </a:r>
          </a:p>
          <a:p>
            <a:pPr marL="514350" indent="-514350" eaLnBrk="1" hangingPunct="1">
              <a:lnSpc>
                <a:spcPct val="150000"/>
              </a:lnSpc>
              <a:spcBef>
                <a:spcPct val="0"/>
              </a:spcBef>
              <a:buClr>
                <a:srgbClr val="002060"/>
              </a:buClr>
              <a:buFont typeface="+mj-lt"/>
              <a:buAutoNum type="arabicPeriod"/>
            </a:pPr>
            <a:r>
              <a:rPr lang="fr-FR" sz="2800" dirty="0" err="1">
                <a:ln w="1905"/>
                <a:solidFill>
                  <a:srgbClr val="002060"/>
                </a:solidFill>
                <a:effectLst>
                  <a:innerShdw blurRad="69850" dist="43180" dir="5400000">
                    <a:srgbClr val="000000">
                      <a:alpha val="65000"/>
                    </a:srgbClr>
                  </a:innerShdw>
                </a:effectLst>
              </a:rPr>
              <a:t>Preventing</a:t>
            </a:r>
            <a:r>
              <a:rPr lang="fr-FR" sz="2800" dirty="0">
                <a:ln w="1905"/>
                <a:solidFill>
                  <a:srgbClr val="002060"/>
                </a:solidFill>
                <a:effectLst>
                  <a:innerShdw blurRad="69850" dist="43180" dir="5400000">
                    <a:srgbClr val="000000">
                      <a:alpha val="65000"/>
                    </a:srgbClr>
                  </a:innerShdw>
                </a:effectLst>
              </a:rPr>
              <a:t> and </a:t>
            </a:r>
            <a:r>
              <a:rPr lang="fr-FR" sz="2800" dirty="0" err="1">
                <a:ln w="1905"/>
                <a:solidFill>
                  <a:srgbClr val="002060"/>
                </a:solidFill>
                <a:effectLst>
                  <a:innerShdw blurRad="69850" dist="43180" dir="5400000">
                    <a:srgbClr val="000000">
                      <a:alpha val="65000"/>
                    </a:srgbClr>
                  </a:innerShdw>
                </a:effectLst>
              </a:rPr>
              <a:t>managing</a:t>
            </a:r>
            <a:r>
              <a:rPr lang="fr-FR" sz="2800" dirty="0">
                <a:ln w="1905"/>
                <a:solidFill>
                  <a:srgbClr val="002060"/>
                </a:solidFill>
                <a:effectLst>
                  <a:innerShdw blurRad="69850" dist="43180" dir="5400000">
                    <a:srgbClr val="000000">
                      <a:alpha val="65000"/>
                    </a:srgbClr>
                  </a:innerShdw>
                </a:effectLst>
              </a:rPr>
              <a:t> </a:t>
            </a:r>
            <a:r>
              <a:rPr lang="fr-FR" sz="2800" dirty="0" err="1">
                <a:ln w="1905"/>
                <a:solidFill>
                  <a:srgbClr val="002060"/>
                </a:solidFill>
                <a:effectLst>
                  <a:innerShdw blurRad="69850" dist="43180" dir="5400000">
                    <a:srgbClr val="000000">
                      <a:alpha val="65000"/>
                    </a:srgbClr>
                  </a:innerShdw>
                </a:effectLst>
              </a:rPr>
              <a:t>rumours</a:t>
            </a:r>
            <a:endParaRPr lang="fr-FR" sz="2800" dirty="0">
              <a:ln w="1905"/>
              <a:solidFill>
                <a:srgbClr val="002060"/>
              </a:solidFill>
              <a:effectLst>
                <a:innerShdw blurRad="69850" dist="43180" dir="5400000">
                  <a:srgbClr val="000000">
                    <a:alpha val="65000"/>
                  </a:srgbClr>
                </a:innerShdw>
              </a:effectLst>
            </a:endParaRPr>
          </a:p>
          <a:p>
            <a:pPr marL="514350" indent="-514350" eaLnBrk="1" hangingPunct="1">
              <a:lnSpc>
                <a:spcPct val="150000"/>
              </a:lnSpc>
              <a:spcBef>
                <a:spcPct val="0"/>
              </a:spcBef>
              <a:buClr>
                <a:srgbClr val="002060"/>
              </a:buClr>
              <a:buFont typeface="+mj-lt"/>
              <a:buAutoNum type="arabicPeriod"/>
            </a:pPr>
            <a:r>
              <a:rPr lang="fr-FR" sz="2800" dirty="0">
                <a:ln w="1905"/>
                <a:solidFill>
                  <a:srgbClr val="002060"/>
                </a:solidFill>
                <a:effectLst>
                  <a:innerShdw blurRad="69850" dist="43180" dir="5400000">
                    <a:srgbClr val="000000">
                      <a:alpha val="65000"/>
                    </a:srgbClr>
                  </a:innerShdw>
                </a:effectLst>
              </a:rPr>
              <a:t>Tips to engage </a:t>
            </a:r>
            <a:r>
              <a:rPr lang="fr-FR" sz="2800" dirty="0" err="1">
                <a:ln w="1905"/>
                <a:solidFill>
                  <a:srgbClr val="002060"/>
                </a:solidFill>
                <a:effectLst>
                  <a:innerShdw blurRad="69850" dist="43180" dir="5400000">
                    <a:srgbClr val="000000">
                      <a:alpha val="65000"/>
                    </a:srgbClr>
                  </a:innerShdw>
                </a:effectLst>
              </a:rPr>
              <a:t>with</a:t>
            </a:r>
            <a:r>
              <a:rPr lang="fr-FR" sz="2800" dirty="0">
                <a:ln w="1905"/>
                <a:solidFill>
                  <a:srgbClr val="002060"/>
                </a:solidFill>
                <a:effectLst>
                  <a:innerShdw blurRad="69850" dist="43180" dir="5400000">
                    <a:srgbClr val="000000">
                      <a:alpha val="65000"/>
                    </a:srgbClr>
                  </a:innerShdw>
                </a:effectLst>
              </a:rPr>
              <a:t> the Media</a:t>
            </a:r>
          </a:p>
          <a:p>
            <a:pPr eaLnBrk="1" hangingPunct="1">
              <a:spcBef>
                <a:spcPct val="0"/>
              </a:spcBef>
              <a:buClr>
                <a:srgbClr val="1E7FB8"/>
              </a:buClr>
              <a:buNone/>
            </a:pPr>
            <a:endParaRPr lang="en-US" sz="2800" b="1" dirty="0">
              <a:solidFill>
                <a:srgbClr val="002060"/>
              </a:solidFill>
            </a:endParaRPr>
          </a:p>
          <a:p>
            <a:pPr marL="467525" indent="-467525" eaLnBrk="1" hangingPunct="1">
              <a:lnSpc>
                <a:spcPct val="80000"/>
              </a:lnSpc>
              <a:buNone/>
              <a:defRPr/>
            </a:pPr>
            <a:endParaRPr lang="en-US" altLang="sv-SE" sz="2800" dirty="0"/>
          </a:p>
        </p:txBody>
      </p:sp>
    </p:spTree>
    <p:extLst>
      <p:ext uri="{BB962C8B-B14F-4D97-AF65-F5344CB8AC3E}">
        <p14:creationId xmlns:p14="http://schemas.microsoft.com/office/powerpoint/2010/main" val="3645103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en-GB" altLang="en-US" sz="3600" b="1" dirty="0">
                <a:solidFill>
                  <a:srgbClr val="002060"/>
                </a:solidFill>
              </a:rPr>
              <a:t>Today's reporter</a:t>
            </a:r>
            <a:endParaRPr lang="en-US" altLang="en-US" sz="3600" b="1" dirty="0">
              <a:solidFill>
                <a:srgbClr val="002060"/>
              </a:solidFill>
            </a:endParaRPr>
          </a:p>
        </p:txBody>
      </p:sp>
      <p:sp>
        <p:nvSpPr>
          <p:cNvPr id="64515" name="Rectangle 3"/>
          <p:cNvSpPr>
            <a:spLocks noGrp="1" noChangeArrowheads="1"/>
          </p:cNvSpPr>
          <p:nvPr>
            <p:ph idx="1"/>
          </p:nvPr>
        </p:nvSpPr>
        <p:spPr>
          <a:xfrm>
            <a:off x="457200" y="1412776"/>
            <a:ext cx="8229600" cy="4525963"/>
          </a:xfrm>
        </p:spPr>
        <p:txBody>
          <a:bodyPr/>
          <a:lstStyle/>
          <a:p>
            <a:pPr>
              <a:buSzPct val="80000"/>
            </a:pPr>
            <a:r>
              <a:rPr lang="en-GB" altLang="en-US" sz="2800" dirty="0"/>
              <a:t>Writes for </a:t>
            </a:r>
            <a:r>
              <a:rPr lang="en-GB" altLang="en-US" sz="2800" dirty="0">
                <a:solidFill>
                  <a:srgbClr val="EF1956"/>
                </a:solidFill>
              </a:rPr>
              <a:t>more than one media </a:t>
            </a:r>
          </a:p>
          <a:p>
            <a:pPr lvl="1">
              <a:buSzPct val="80000"/>
            </a:pPr>
            <a:r>
              <a:rPr lang="en-GB" altLang="en-US" dirty="0"/>
              <a:t>Print</a:t>
            </a:r>
          </a:p>
          <a:p>
            <a:pPr lvl="1">
              <a:buSzPct val="80000"/>
            </a:pPr>
            <a:r>
              <a:rPr lang="en-GB" altLang="en-US" dirty="0"/>
              <a:t>Radio</a:t>
            </a:r>
          </a:p>
          <a:p>
            <a:pPr lvl="1">
              <a:buSzPct val="80000"/>
            </a:pPr>
            <a:r>
              <a:rPr lang="en-GB" altLang="en-US" dirty="0"/>
              <a:t>TV</a:t>
            </a:r>
          </a:p>
          <a:p>
            <a:pPr lvl="1">
              <a:buSzPct val="80000"/>
            </a:pPr>
            <a:r>
              <a:rPr lang="en-GB" altLang="en-US" dirty="0"/>
              <a:t>Web</a:t>
            </a:r>
          </a:p>
          <a:p>
            <a:pPr>
              <a:buSzPct val="80000"/>
            </a:pPr>
            <a:r>
              <a:rPr lang="en-GB" altLang="en-US" sz="2800" dirty="0"/>
              <a:t>Is on </a:t>
            </a:r>
            <a:r>
              <a:rPr lang="en-GB" altLang="en-US" sz="2800" dirty="0">
                <a:solidFill>
                  <a:srgbClr val="EF1956"/>
                </a:solidFill>
              </a:rPr>
              <a:t>24/7</a:t>
            </a:r>
            <a:r>
              <a:rPr lang="en-GB" altLang="en-US" sz="2800" dirty="0"/>
              <a:t> production cycle</a:t>
            </a:r>
          </a:p>
          <a:p>
            <a:pPr>
              <a:buSzPct val="80000"/>
            </a:pPr>
            <a:r>
              <a:rPr lang="en-GB" altLang="en-US" sz="2800" dirty="0"/>
              <a:t>Is </a:t>
            </a:r>
            <a:r>
              <a:rPr lang="en-GB" altLang="en-US" sz="2800" dirty="0">
                <a:solidFill>
                  <a:srgbClr val="EF1956"/>
                </a:solidFill>
              </a:rPr>
              <a:t>bombarded</a:t>
            </a:r>
            <a:r>
              <a:rPr lang="en-GB" altLang="en-US" sz="2800" dirty="0"/>
              <a:t> with releases, advisories, statements</a:t>
            </a:r>
          </a:p>
          <a:p>
            <a:pPr lvl="1">
              <a:buSzPct val="80000"/>
            </a:pPr>
            <a:r>
              <a:rPr lang="en-GB" altLang="en-US" dirty="0"/>
              <a:t>&amp; most contains little "news"</a:t>
            </a:r>
          </a:p>
          <a:p>
            <a:endParaRPr lang="en-US" altLang="en-US" sz="2800" dirty="0"/>
          </a:p>
        </p:txBody>
      </p:sp>
    </p:spTree>
    <p:extLst>
      <p:ext uri="{BB962C8B-B14F-4D97-AF65-F5344CB8AC3E}">
        <p14:creationId xmlns:p14="http://schemas.microsoft.com/office/powerpoint/2010/main" val="3554478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a:bodyPr>
          <a:lstStyle/>
          <a:p>
            <a:r>
              <a:rPr lang="en-GB" altLang="en-US" sz="3600" b="1" dirty="0">
                <a:solidFill>
                  <a:srgbClr val="002060"/>
                </a:solidFill>
              </a:rPr>
              <a:t>What reporters want</a:t>
            </a:r>
            <a:endParaRPr lang="en-US" altLang="en-US" sz="3600" b="1" dirty="0">
              <a:solidFill>
                <a:srgbClr val="002060"/>
              </a:solidFill>
            </a:endParaRPr>
          </a:p>
        </p:txBody>
      </p:sp>
      <p:sp>
        <p:nvSpPr>
          <p:cNvPr id="65539" name="Rectangle 3"/>
          <p:cNvSpPr>
            <a:spLocks noGrp="1" noChangeArrowheads="1"/>
          </p:cNvSpPr>
          <p:nvPr>
            <p:ph idx="1"/>
          </p:nvPr>
        </p:nvSpPr>
        <p:spPr/>
        <p:txBody>
          <a:bodyPr>
            <a:normAutofit/>
          </a:bodyPr>
          <a:lstStyle/>
          <a:p>
            <a:r>
              <a:rPr lang="en-GB" altLang="en-US" sz="2400" dirty="0"/>
              <a:t>Numbers, “current" and "reliable”</a:t>
            </a:r>
          </a:p>
          <a:p>
            <a:r>
              <a:rPr lang="en-GB" altLang="en-US" sz="2400" dirty="0"/>
              <a:t>What's:</a:t>
            </a:r>
          </a:p>
          <a:p>
            <a:pPr lvl="1"/>
            <a:r>
              <a:rPr lang="en-GB" altLang="en-US" sz="2400" b="1" dirty="0"/>
              <a:t> New</a:t>
            </a:r>
          </a:p>
          <a:p>
            <a:pPr lvl="1"/>
            <a:r>
              <a:rPr lang="en-GB" altLang="en-US" sz="2400" b="1" dirty="0"/>
              <a:t> Unexpected</a:t>
            </a:r>
          </a:p>
          <a:p>
            <a:pPr lvl="1"/>
            <a:r>
              <a:rPr lang="en-GB" altLang="en-US" sz="2400" b="1" dirty="0"/>
              <a:t> Surprising</a:t>
            </a:r>
          </a:p>
          <a:p>
            <a:pPr lvl="1"/>
            <a:r>
              <a:rPr lang="en-GB" altLang="en-US" sz="2400" b="1" dirty="0"/>
              <a:t> Against "trend"</a:t>
            </a:r>
          </a:p>
          <a:p>
            <a:r>
              <a:rPr lang="en-GB" altLang="en-US" sz="2400" dirty="0"/>
              <a:t>Have calls answered </a:t>
            </a:r>
            <a:r>
              <a:rPr lang="en-GB" altLang="en-US" sz="2400" b="1" dirty="0"/>
              <a:t>promptly</a:t>
            </a:r>
          </a:p>
          <a:p>
            <a:r>
              <a:rPr lang="en-GB" altLang="en-US" sz="2400" dirty="0"/>
              <a:t>To talk to a spokesperson who </a:t>
            </a:r>
            <a:r>
              <a:rPr lang="en-GB" altLang="en-US" sz="2400" b="1" dirty="0"/>
              <a:t>"gets to the point"</a:t>
            </a:r>
            <a:endParaRPr lang="en-US" altLang="en-US" sz="2400" b="1" dirty="0"/>
          </a:p>
        </p:txBody>
      </p:sp>
    </p:spTree>
    <p:extLst>
      <p:ext uri="{BB962C8B-B14F-4D97-AF65-F5344CB8AC3E}">
        <p14:creationId xmlns:p14="http://schemas.microsoft.com/office/powerpoint/2010/main" val="967925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Autofit/>
          </a:bodyPr>
          <a:lstStyle/>
          <a:p>
            <a:pPr eaLnBrk="1" hangingPunct="1"/>
            <a:r>
              <a:rPr lang="en-GB" altLang="en-US" sz="3600" b="1" dirty="0">
                <a:solidFill>
                  <a:srgbClr val="002060"/>
                </a:solidFill>
              </a:rPr>
              <a:t>Scientists and experts speak like this!</a:t>
            </a:r>
            <a:endParaRPr lang="en-US" altLang="en-US" sz="3600" b="1" dirty="0">
              <a:solidFill>
                <a:srgbClr val="002060"/>
              </a:solidFill>
            </a:endParaRPr>
          </a:p>
        </p:txBody>
      </p:sp>
      <p:sp>
        <p:nvSpPr>
          <p:cNvPr id="10243" name="Text Box 5"/>
          <p:cNvSpPr txBox="1">
            <a:spLocks noChangeArrowheads="1"/>
          </p:cNvSpPr>
          <p:nvPr/>
        </p:nvSpPr>
        <p:spPr bwMode="auto">
          <a:xfrm>
            <a:off x="-248419" y="5340804"/>
            <a:ext cx="2883293" cy="52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dirty="0"/>
              <a:t>Main message</a:t>
            </a:r>
          </a:p>
        </p:txBody>
      </p:sp>
      <p:sp>
        <p:nvSpPr>
          <p:cNvPr id="2" name="Isosceles Triangle 1"/>
          <p:cNvSpPr/>
          <p:nvPr/>
        </p:nvSpPr>
        <p:spPr bwMode="auto">
          <a:xfrm rot="10800000">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
        <p:nvSpPr>
          <p:cNvPr id="3" name="Right Arrow 2"/>
          <p:cNvSpPr/>
          <p:nvPr/>
        </p:nvSpPr>
        <p:spPr bwMode="auto">
          <a:xfrm>
            <a:off x="2763247" y="5451353"/>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Tree>
    <p:extLst>
      <p:ext uri="{BB962C8B-B14F-4D97-AF65-F5344CB8AC3E}">
        <p14:creationId xmlns:p14="http://schemas.microsoft.com/office/powerpoint/2010/main" val="2113817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GB" altLang="en-US" sz="3600" b="1" dirty="0">
                <a:solidFill>
                  <a:srgbClr val="002060"/>
                </a:solidFill>
              </a:rPr>
              <a:t>Get to the point!</a:t>
            </a:r>
          </a:p>
        </p:txBody>
      </p:sp>
      <p:sp>
        <p:nvSpPr>
          <p:cNvPr id="11267" name="Text Box 7"/>
          <p:cNvSpPr txBox="1">
            <a:spLocks noChangeArrowheads="1"/>
          </p:cNvSpPr>
          <p:nvPr/>
        </p:nvSpPr>
        <p:spPr bwMode="auto">
          <a:xfrm>
            <a:off x="93667" y="1196752"/>
            <a:ext cx="2742114" cy="51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33" tIns="40067" rIns="80133"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dirty="0"/>
              <a:t>Main message</a:t>
            </a:r>
          </a:p>
        </p:txBody>
      </p:sp>
      <p:sp>
        <p:nvSpPr>
          <p:cNvPr id="9" name="Right Arrow 8"/>
          <p:cNvSpPr/>
          <p:nvPr/>
        </p:nvSpPr>
        <p:spPr bwMode="auto">
          <a:xfrm>
            <a:off x="3048276" y="1268760"/>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
        <p:nvSpPr>
          <p:cNvPr id="7" name="Content Placeholder 6"/>
          <p:cNvSpPr>
            <a:spLocks noGrp="1"/>
          </p:cNvSpPr>
          <p:nvPr>
            <p:ph idx="1"/>
          </p:nvPr>
        </p:nvSpPr>
        <p:spPr bwMode="auto">
          <a:xfrm>
            <a:off x="2483768" y="1628358"/>
            <a:ext cx="4392000" cy="4284000"/>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p>
            <a:endParaRPr lang="en-GB" dirty="0"/>
          </a:p>
        </p:txBody>
      </p:sp>
    </p:spTree>
    <p:extLst>
      <p:ext uri="{BB962C8B-B14F-4D97-AF65-F5344CB8AC3E}">
        <p14:creationId xmlns:p14="http://schemas.microsoft.com/office/powerpoint/2010/main" val="3686386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noAutofit/>
          </a:bodyPr>
          <a:lstStyle/>
          <a:p>
            <a:pPr eaLnBrk="1" hangingPunct="1"/>
            <a:r>
              <a:rPr lang="en-US" altLang="en-US" sz="3600" b="1" dirty="0">
                <a:solidFill>
                  <a:srgbClr val="002060"/>
                </a:solidFill>
              </a:rPr>
              <a:t>The rules of a media interview are simple</a:t>
            </a:r>
          </a:p>
        </p:txBody>
      </p:sp>
      <p:sp>
        <p:nvSpPr>
          <p:cNvPr id="71683" name="Rectangle 3"/>
          <p:cNvSpPr>
            <a:spLocks noGrp="1" noChangeArrowheads="1"/>
          </p:cNvSpPr>
          <p:nvPr>
            <p:ph idx="1"/>
          </p:nvPr>
        </p:nvSpPr>
        <p:spPr/>
        <p:txBody>
          <a:bodyPr>
            <a:normAutofit lnSpcReduction="10000"/>
          </a:bodyPr>
          <a:lstStyle/>
          <a:p>
            <a:pPr eaLnBrk="1" hangingPunct="1"/>
            <a:r>
              <a:rPr lang="en-US" altLang="en-US" dirty="0"/>
              <a:t>The medias’ job                 get a story</a:t>
            </a:r>
          </a:p>
          <a:p>
            <a:pPr eaLnBrk="1" hangingPunct="1">
              <a:buFont typeface="Wingdings" pitchFamily="2" charset="2"/>
              <a:buNone/>
            </a:pPr>
            <a:endParaRPr lang="en-US" altLang="en-US" dirty="0"/>
          </a:p>
          <a:p>
            <a:pPr eaLnBrk="1" hangingPunct="1"/>
            <a:r>
              <a:rPr lang="en-US" altLang="en-US" dirty="0"/>
              <a:t>Your job                            tell YOUR story, YOUR way </a:t>
            </a:r>
          </a:p>
          <a:p>
            <a:pPr lvl="1" eaLnBrk="1" hangingPunct="1"/>
            <a:r>
              <a:rPr lang="en-US" altLang="en-US" dirty="0"/>
              <a:t>You don't have to answer the question asked!</a:t>
            </a:r>
          </a:p>
          <a:p>
            <a:pPr lvl="1" eaLnBrk="1" hangingPunct="1">
              <a:buFont typeface="Arial" charset="0"/>
              <a:buNone/>
            </a:pPr>
            <a:endParaRPr lang="en-US" altLang="en-US" dirty="0"/>
          </a:p>
          <a:p>
            <a:pPr eaLnBrk="1" hangingPunct="1"/>
            <a:r>
              <a:rPr lang="en-US" altLang="en-US" dirty="0"/>
              <a:t>To improve your media skills you need to prepare, rehearse and listen to honest feedback. </a:t>
            </a:r>
          </a:p>
        </p:txBody>
      </p:sp>
      <p:sp>
        <p:nvSpPr>
          <p:cNvPr id="2" name="Right Arrow 1"/>
          <p:cNvSpPr/>
          <p:nvPr/>
        </p:nvSpPr>
        <p:spPr bwMode="auto">
          <a:xfrm>
            <a:off x="4005130" y="1834629"/>
            <a:ext cx="1087282" cy="210433"/>
          </a:xfrm>
          <a:prstGeom prst="rightArrow">
            <a:avLst/>
          </a:prstGeom>
          <a:solidFill>
            <a:srgbClr val="EF195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
        <p:nvSpPr>
          <p:cNvPr id="6" name="Right Arrow 5"/>
          <p:cNvSpPr/>
          <p:nvPr/>
        </p:nvSpPr>
        <p:spPr bwMode="auto">
          <a:xfrm>
            <a:off x="3174510" y="2879109"/>
            <a:ext cx="1913928" cy="235190"/>
          </a:xfrm>
          <a:prstGeom prst="rightArrow">
            <a:avLst/>
          </a:prstGeom>
          <a:solidFill>
            <a:srgbClr val="EF195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Tree>
    <p:extLst>
      <p:ext uri="{BB962C8B-B14F-4D97-AF65-F5344CB8AC3E}">
        <p14:creationId xmlns:p14="http://schemas.microsoft.com/office/powerpoint/2010/main" val="7780850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normAutofit/>
          </a:bodyPr>
          <a:lstStyle/>
          <a:p>
            <a:pPr eaLnBrk="1" hangingPunct="1"/>
            <a:r>
              <a:rPr lang="en-US" altLang="en-US" sz="3600" b="1" dirty="0">
                <a:solidFill>
                  <a:srgbClr val="002060"/>
                </a:solidFill>
              </a:rPr>
              <a:t>Talking Points</a:t>
            </a:r>
          </a:p>
        </p:txBody>
      </p:sp>
      <p:sp>
        <p:nvSpPr>
          <p:cNvPr id="74755" name="Rectangle 3"/>
          <p:cNvSpPr>
            <a:spLocks noGrp="1" noChangeArrowheads="1"/>
          </p:cNvSpPr>
          <p:nvPr>
            <p:ph idx="1"/>
          </p:nvPr>
        </p:nvSpPr>
        <p:spPr>
          <a:xfrm>
            <a:off x="2843808" y="2575445"/>
            <a:ext cx="6408712" cy="4525963"/>
          </a:xfrm>
        </p:spPr>
        <p:txBody>
          <a:bodyPr>
            <a:normAutofit/>
          </a:bodyPr>
          <a:lstStyle/>
          <a:p>
            <a:pPr marL="0" indent="0" eaLnBrk="1" hangingPunct="1">
              <a:buNone/>
            </a:pPr>
            <a:r>
              <a:rPr lang="en-US" altLang="en-US" dirty="0">
                <a:solidFill>
                  <a:srgbClr val="002060"/>
                </a:solidFill>
              </a:rPr>
              <a:t>Explain:</a:t>
            </a:r>
          </a:p>
          <a:p>
            <a:pPr marL="0" indent="0" eaLnBrk="1" hangingPunct="1"/>
            <a:r>
              <a:rPr lang="en-US" altLang="en-US" dirty="0">
                <a:solidFill>
                  <a:srgbClr val="002060"/>
                </a:solidFill>
              </a:rPr>
              <a:t> “So what?” </a:t>
            </a:r>
          </a:p>
          <a:p>
            <a:pPr marL="0" indent="0" eaLnBrk="1" hangingPunct="1"/>
            <a:r>
              <a:rPr lang="en-US" altLang="en-US" dirty="0">
                <a:solidFill>
                  <a:srgbClr val="002060"/>
                </a:solidFill>
              </a:rPr>
              <a:t> “Why is this so compelling?” </a:t>
            </a:r>
          </a:p>
          <a:p>
            <a:pPr marL="0" indent="0" eaLnBrk="1" hangingPunct="1"/>
            <a:r>
              <a:rPr lang="en-US" altLang="en-US" dirty="0">
                <a:solidFill>
                  <a:srgbClr val="002060"/>
                </a:solidFill>
              </a:rPr>
              <a:t> “Why now?”</a:t>
            </a:r>
          </a:p>
          <a:p>
            <a:pPr marL="0" indent="0" eaLnBrk="1" hangingPunct="1"/>
            <a:r>
              <a:rPr lang="en-US" altLang="en-US" dirty="0">
                <a:solidFill>
                  <a:srgbClr val="002060"/>
                </a:solidFill>
              </a:rPr>
              <a:t> Address the reasons or benefits. </a:t>
            </a:r>
          </a:p>
          <a:p>
            <a:pPr marL="0" indent="0" eaLnBrk="1" hangingPunct="1">
              <a:buNone/>
            </a:pPr>
            <a:r>
              <a:rPr lang="en-US" altLang="en-US" dirty="0"/>
              <a:t>           </a:t>
            </a:r>
          </a:p>
        </p:txBody>
      </p:sp>
      <p:pic>
        <p:nvPicPr>
          <p:cNvPr id="74756" name="Picture 5" descr="MC90024084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18" y="2611885"/>
            <a:ext cx="2629443" cy="344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TextBox 1"/>
          <p:cNvSpPr txBox="1">
            <a:spLocks noChangeArrowheads="1"/>
          </p:cNvSpPr>
          <p:nvPr/>
        </p:nvSpPr>
        <p:spPr bwMode="auto">
          <a:xfrm>
            <a:off x="81449" y="1472966"/>
            <a:ext cx="8974315" cy="137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eaLnBrk="0" hangingPunct="0">
              <a:defRPr sz="2800">
                <a:solidFill>
                  <a:srgbClr val="000066"/>
                </a:solidFill>
                <a:latin typeface="Arial" charset="0"/>
                <a:cs typeface="Arial" charset="0"/>
              </a:defRPr>
            </a:lvl1pPr>
            <a:lvl2pPr marL="742950" indent="-285750" eaLnBrk="0" hangingPunct="0">
              <a:spcBef>
                <a:spcPct val="20000"/>
              </a:spcBef>
              <a:buFont typeface="Arial" charset="0"/>
              <a:buChar char="–"/>
              <a:defRPr sz="2400">
                <a:solidFill>
                  <a:srgbClr val="000066"/>
                </a:solidFill>
                <a:latin typeface="Arial" charset="0"/>
                <a:cs typeface="Arial" charset="0"/>
              </a:defRPr>
            </a:lvl2pPr>
            <a:lvl3pPr marL="1143000" indent="-228600" eaLnBrk="0" hangingPunct="0">
              <a:spcBef>
                <a:spcPct val="20000"/>
              </a:spcBef>
              <a:buChar char="•"/>
              <a:defRPr sz="2400">
                <a:solidFill>
                  <a:srgbClr val="000066"/>
                </a:solidFill>
                <a:latin typeface="Arial Narrow" pitchFamily="34" charset="0"/>
                <a:cs typeface="Arial" charset="0"/>
              </a:defRPr>
            </a:lvl3pPr>
            <a:lvl4pPr marL="1600200" indent="-228600" eaLnBrk="0" hangingPunct="0">
              <a:spcBef>
                <a:spcPct val="20000"/>
              </a:spcBef>
              <a:buChar char="–"/>
              <a:defRPr sz="2400">
                <a:solidFill>
                  <a:srgbClr val="000066"/>
                </a:solidFill>
                <a:latin typeface="Arial Narrow" pitchFamily="34" charset="0"/>
                <a:cs typeface="Arial" charset="0"/>
              </a:defRPr>
            </a:lvl4pPr>
            <a:lvl5pPr marL="2057400" indent="-228600" algn="r" rtl="1" eaLnBrk="0" hangingPunct="0">
              <a:spcBef>
                <a:spcPct val="20000"/>
              </a:spcBef>
              <a:buChar char="»"/>
              <a:defRPr sz="2300">
                <a:solidFill>
                  <a:srgbClr val="000066"/>
                </a:solidFill>
                <a:latin typeface="Arial" charset="0"/>
                <a:cs typeface="Arial" charset="0"/>
              </a:defRPr>
            </a:lvl5pPr>
            <a:lvl6pPr marL="2514600" indent="-228600" algn="r"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rtl="1" eaLnBrk="0" fontAlgn="base" hangingPunct="0">
              <a:spcBef>
                <a:spcPct val="20000"/>
              </a:spcBef>
              <a:spcAft>
                <a:spcPct val="0"/>
              </a:spcAft>
              <a:buChar char="»"/>
              <a:defRPr sz="2300">
                <a:solidFill>
                  <a:srgbClr val="000066"/>
                </a:solidFill>
                <a:latin typeface="Arial" charset="0"/>
                <a:cs typeface="Arial" charset="0"/>
              </a:defRPr>
            </a:lvl9pPr>
          </a:lstStyle>
          <a:p>
            <a:pPr eaLnBrk="1" hangingPunct="1">
              <a:buFont typeface="Wingdings" pitchFamily="2" charset="2"/>
              <a:buNone/>
            </a:pPr>
            <a:r>
              <a:rPr lang="en-US" altLang="en-US" dirty="0"/>
              <a:t>Summary of </a:t>
            </a:r>
            <a:r>
              <a:rPr lang="en-US" altLang="en-US" b="1" dirty="0">
                <a:solidFill>
                  <a:srgbClr val="6EA92D"/>
                </a:solidFill>
              </a:rPr>
              <a:t>3 key messages</a:t>
            </a:r>
            <a:r>
              <a:rPr lang="en-US" altLang="en-US" b="1" dirty="0"/>
              <a:t> </a:t>
            </a:r>
            <a:r>
              <a:rPr lang="en-US" altLang="en-US" dirty="0"/>
              <a:t>to be used </a:t>
            </a:r>
            <a:r>
              <a:rPr lang="en-US" altLang="en-US" b="1" dirty="0">
                <a:solidFill>
                  <a:srgbClr val="6EA92D"/>
                </a:solidFill>
              </a:rPr>
              <a:t>repeatedly </a:t>
            </a:r>
            <a:r>
              <a:rPr lang="en-US" altLang="en-US" dirty="0"/>
              <a:t>in all types of interviews.</a:t>
            </a:r>
          </a:p>
          <a:p>
            <a:pPr eaLnBrk="1" hangingPunct="1">
              <a:buFont typeface="Wingdings" pitchFamily="2" charset="2"/>
              <a:buNone/>
            </a:pPr>
            <a:endParaRPr lang="en-GB" altLang="en-US" dirty="0"/>
          </a:p>
        </p:txBody>
      </p:sp>
    </p:spTree>
    <p:extLst>
      <p:ext uri="{BB962C8B-B14F-4D97-AF65-F5344CB8AC3E}">
        <p14:creationId xmlns:p14="http://schemas.microsoft.com/office/powerpoint/2010/main" val="17305503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171400"/>
            <a:ext cx="8229600" cy="1224136"/>
          </a:xfrm>
        </p:spPr>
        <p:txBody>
          <a:bodyPr>
            <a:normAutofit/>
          </a:bodyPr>
          <a:lstStyle/>
          <a:p>
            <a:pPr eaLnBrk="1" hangingPunct="1"/>
            <a:r>
              <a:rPr lang="en-US" altLang="en-US" sz="3600" b="1" dirty="0">
                <a:solidFill>
                  <a:srgbClr val="002060"/>
                </a:solidFill>
              </a:rPr>
              <a:t>Gateways</a:t>
            </a:r>
          </a:p>
        </p:txBody>
      </p:sp>
      <p:sp>
        <p:nvSpPr>
          <p:cNvPr id="5" name="TextBox 1"/>
          <p:cNvSpPr txBox="1">
            <a:spLocks noChangeArrowheads="1"/>
          </p:cNvSpPr>
          <p:nvPr/>
        </p:nvSpPr>
        <p:spPr bwMode="auto">
          <a:xfrm>
            <a:off x="81449" y="692696"/>
            <a:ext cx="8974315" cy="137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eaLnBrk="0" hangingPunct="0">
              <a:defRPr sz="2800">
                <a:solidFill>
                  <a:srgbClr val="000066"/>
                </a:solidFill>
                <a:latin typeface="Arial" charset="0"/>
                <a:cs typeface="Arial" charset="0"/>
              </a:defRPr>
            </a:lvl1pPr>
            <a:lvl2pPr marL="742950" indent="-285750" eaLnBrk="0" hangingPunct="0">
              <a:spcBef>
                <a:spcPct val="20000"/>
              </a:spcBef>
              <a:buFont typeface="Arial" charset="0"/>
              <a:buChar char="–"/>
              <a:defRPr sz="2400">
                <a:solidFill>
                  <a:srgbClr val="000066"/>
                </a:solidFill>
                <a:latin typeface="Arial" charset="0"/>
                <a:cs typeface="Arial" charset="0"/>
              </a:defRPr>
            </a:lvl2pPr>
            <a:lvl3pPr marL="1143000" indent="-228600" eaLnBrk="0" hangingPunct="0">
              <a:spcBef>
                <a:spcPct val="20000"/>
              </a:spcBef>
              <a:buChar char="•"/>
              <a:defRPr sz="2400">
                <a:solidFill>
                  <a:srgbClr val="000066"/>
                </a:solidFill>
                <a:latin typeface="Arial Narrow" pitchFamily="34" charset="0"/>
                <a:cs typeface="Arial" charset="0"/>
              </a:defRPr>
            </a:lvl3pPr>
            <a:lvl4pPr marL="1600200" indent="-228600" eaLnBrk="0" hangingPunct="0">
              <a:spcBef>
                <a:spcPct val="20000"/>
              </a:spcBef>
              <a:buChar char="–"/>
              <a:defRPr sz="2400">
                <a:solidFill>
                  <a:srgbClr val="000066"/>
                </a:solidFill>
                <a:latin typeface="Arial Narrow" pitchFamily="34" charset="0"/>
                <a:cs typeface="Arial" charset="0"/>
              </a:defRPr>
            </a:lvl4pPr>
            <a:lvl5pPr marL="2057400" indent="-228600" algn="r" rtl="1" eaLnBrk="0" hangingPunct="0">
              <a:spcBef>
                <a:spcPct val="20000"/>
              </a:spcBef>
              <a:buChar char="»"/>
              <a:defRPr sz="2300">
                <a:solidFill>
                  <a:srgbClr val="000066"/>
                </a:solidFill>
                <a:latin typeface="Arial" charset="0"/>
                <a:cs typeface="Arial" charset="0"/>
              </a:defRPr>
            </a:lvl5pPr>
            <a:lvl6pPr marL="2514600" indent="-228600" algn="r"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rtl="1" eaLnBrk="0" fontAlgn="base" hangingPunct="0">
              <a:spcBef>
                <a:spcPct val="20000"/>
              </a:spcBef>
              <a:spcAft>
                <a:spcPct val="0"/>
              </a:spcAft>
              <a:buChar char="»"/>
              <a:defRPr sz="2300">
                <a:solidFill>
                  <a:srgbClr val="000066"/>
                </a:solidFill>
                <a:latin typeface="Arial" charset="0"/>
                <a:cs typeface="Arial" charset="0"/>
              </a:defRPr>
            </a:lvl9pPr>
          </a:lstStyle>
          <a:p>
            <a:pPr eaLnBrk="1" hangingPunct="1">
              <a:buFont typeface="Wingdings" pitchFamily="2" charset="2"/>
              <a:buNone/>
            </a:pPr>
            <a:r>
              <a:rPr lang="en-US" altLang="en-US" dirty="0"/>
              <a:t>Get back to your </a:t>
            </a:r>
            <a:r>
              <a:rPr lang="en-US" altLang="en-US" b="1" dirty="0">
                <a:solidFill>
                  <a:srgbClr val="6EA92D"/>
                </a:solidFill>
              </a:rPr>
              <a:t>3 key messages by </a:t>
            </a:r>
            <a:r>
              <a:rPr lang="en-US" altLang="en-US" dirty="0"/>
              <a:t>using </a:t>
            </a:r>
            <a:r>
              <a:rPr lang="en-US" altLang="en-US" b="1" dirty="0">
                <a:solidFill>
                  <a:srgbClr val="6EA92D"/>
                </a:solidFill>
              </a:rPr>
              <a:t>the gateway</a:t>
            </a:r>
            <a:r>
              <a:rPr lang="en-US" altLang="en-US" dirty="0"/>
              <a:t>:</a:t>
            </a:r>
          </a:p>
          <a:p>
            <a:pPr eaLnBrk="1" hangingPunct="1">
              <a:buFont typeface="Wingdings" pitchFamily="2" charset="2"/>
              <a:buNone/>
            </a:pPr>
            <a:endParaRPr lang="en-GB" altLang="en-US" dirty="0"/>
          </a:p>
        </p:txBody>
      </p:sp>
      <p:sp>
        <p:nvSpPr>
          <p:cNvPr id="6" name="Rectangle 5"/>
          <p:cNvSpPr/>
          <p:nvPr/>
        </p:nvSpPr>
        <p:spPr>
          <a:xfrm>
            <a:off x="2771800" y="1556792"/>
            <a:ext cx="5598368" cy="4247317"/>
          </a:xfrm>
          <a:prstGeom prst="rect">
            <a:avLst/>
          </a:prstGeom>
        </p:spPr>
        <p:txBody>
          <a:bodyPr wrap="square">
            <a:spAutoFit/>
          </a:bodyPr>
          <a:lstStyle/>
          <a:p>
            <a:r>
              <a:rPr lang="en-US" altLang="en-US" dirty="0">
                <a:solidFill>
                  <a:srgbClr val="002060"/>
                </a:solidFill>
              </a:rPr>
              <a:t>• “What I really want to talk about is…” </a:t>
            </a:r>
          </a:p>
          <a:p>
            <a:r>
              <a:rPr lang="en-US" altLang="en-US" dirty="0">
                <a:solidFill>
                  <a:srgbClr val="002060"/>
                </a:solidFill>
              </a:rPr>
              <a:t>• “What you have to know is…” </a:t>
            </a:r>
          </a:p>
          <a:p>
            <a:r>
              <a:rPr lang="en-US" altLang="en-US" dirty="0">
                <a:solidFill>
                  <a:srgbClr val="002060"/>
                </a:solidFill>
              </a:rPr>
              <a:t>•  “The real problem is…” </a:t>
            </a:r>
          </a:p>
          <a:p>
            <a:r>
              <a:rPr lang="en-US" altLang="en-US" dirty="0">
                <a:solidFill>
                  <a:srgbClr val="002060"/>
                </a:solidFill>
              </a:rPr>
              <a:t>•  “I prefer not to speculate on this information. </a:t>
            </a:r>
          </a:p>
          <a:p>
            <a:r>
              <a:rPr lang="en-US" altLang="en-US" dirty="0">
                <a:solidFill>
                  <a:srgbClr val="002060"/>
                </a:solidFill>
              </a:rPr>
              <a:t>      But I can tell you that … ” </a:t>
            </a:r>
          </a:p>
          <a:p>
            <a:r>
              <a:rPr lang="en-US" altLang="en-US" dirty="0">
                <a:solidFill>
                  <a:srgbClr val="002060"/>
                </a:solidFill>
              </a:rPr>
              <a:t>• “It is true that… But you also know that…” </a:t>
            </a:r>
          </a:p>
          <a:p>
            <a:r>
              <a:rPr lang="en-US" altLang="en-US" dirty="0">
                <a:solidFill>
                  <a:srgbClr val="002060"/>
                </a:solidFill>
              </a:rPr>
              <a:t>• “It is exactly the opposite… What is important is...” </a:t>
            </a:r>
          </a:p>
          <a:p>
            <a:r>
              <a:rPr lang="en-US" altLang="en-US" dirty="0">
                <a:solidFill>
                  <a:srgbClr val="002060"/>
                </a:solidFill>
              </a:rPr>
              <a:t>• “The bottom line is…” </a:t>
            </a:r>
          </a:p>
          <a:p>
            <a:r>
              <a:rPr lang="en-US" altLang="en-US" dirty="0">
                <a:solidFill>
                  <a:srgbClr val="002060"/>
                </a:solidFill>
              </a:rPr>
              <a:t>• “Yes… (answer), and more…” (gateway) </a:t>
            </a:r>
          </a:p>
          <a:p>
            <a:r>
              <a:rPr lang="en-US" altLang="en-US" dirty="0">
                <a:solidFill>
                  <a:srgbClr val="002060"/>
                </a:solidFill>
              </a:rPr>
              <a:t>• “No… (answer), let me explain…” (gateway) </a:t>
            </a:r>
          </a:p>
          <a:p>
            <a:r>
              <a:rPr lang="en-US" altLang="en-US" dirty="0">
                <a:solidFill>
                  <a:srgbClr val="002060"/>
                </a:solidFill>
              </a:rPr>
              <a:t>• “This was the case until then… but now, here is how we</a:t>
            </a:r>
          </a:p>
          <a:p>
            <a:r>
              <a:rPr lang="en-US" altLang="en-US" dirty="0">
                <a:solidFill>
                  <a:srgbClr val="002060"/>
                </a:solidFill>
              </a:rPr>
              <a:t>     do it…” (gateway) </a:t>
            </a:r>
          </a:p>
          <a:p>
            <a:r>
              <a:rPr lang="en-US" altLang="en-US" dirty="0">
                <a:solidFill>
                  <a:srgbClr val="002060"/>
                </a:solidFill>
              </a:rPr>
              <a:t>• “In principle, we do not comment on _______ in particular, but I can tell you…” </a:t>
            </a:r>
          </a:p>
          <a:p>
            <a:r>
              <a:rPr lang="en-US" altLang="en-US" dirty="0">
                <a:solidFill>
                  <a:srgbClr val="002060"/>
                </a:solidFill>
              </a:rPr>
              <a:t>• “I think your real question is about…” </a:t>
            </a:r>
          </a:p>
        </p:txBody>
      </p:sp>
      <p:pic>
        <p:nvPicPr>
          <p:cNvPr id="7" name="Picture 5" descr="MC900240847[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420888"/>
            <a:ext cx="2281068" cy="299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32096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normAutofit/>
          </a:bodyPr>
          <a:lstStyle/>
          <a:p>
            <a:pPr eaLnBrk="1" hangingPunct="1"/>
            <a:r>
              <a:rPr lang="en-GB" altLang="en-US" sz="3600" b="1" dirty="0">
                <a:solidFill>
                  <a:srgbClr val="002060"/>
                </a:solidFill>
              </a:rPr>
              <a:t>Make your story alive</a:t>
            </a:r>
            <a:endParaRPr lang="en-US" altLang="en-US" sz="3600" b="1" dirty="0">
              <a:solidFill>
                <a:srgbClr val="002060"/>
              </a:solidFill>
            </a:endParaRPr>
          </a:p>
        </p:txBody>
      </p:sp>
      <p:sp>
        <p:nvSpPr>
          <p:cNvPr id="75779" name="Rectangle 3"/>
          <p:cNvSpPr>
            <a:spLocks noGrp="1" noChangeArrowheads="1"/>
          </p:cNvSpPr>
          <p:nvPr>
            <p:ph idx="1"/>
          </p:nvPr>
        </p:nvSpPr>
        <p:spPr/>
        <p:txBody>
          <a:bodyPr/>
          <a:lstStyle/>
          <a:p>
            <a:pPr eaLnBrk="1" hangingPunct="1"/>
            <a:r>
              <a:rPr lang="en-GB" altLang="en-US" dirty="0"/>
              <a:t>A story</a:t>
            </a:r>
          </a:p>
          <a:p>
            <a:pPr eaLnBrk="1" hangingPunct="1"/>
            <a:r>
              <a:rPr lang="en-GB" altLang="en-US" dirty="0">
                <a:solidFill>
                  <a:srgbClr val="50AAE2"/>
                </a:solidFill>
              </a:rPr>
              <a:t>Personal recollection/ experience</a:t>
            </a:r>
          </a:p>
          <a:p>
            <a:pPr eaLnBrk="1" hangingPunct="1"/>
            <a:r>
              <a:rPr lang="en-GB" altLang="en-US" dirty="0"/>
              <a:t>Social math</a:t>
            </a:r>
          </a:p>
          <a:p>
            <a:pPr eaLnBrk="1" hangingPunct="1"/>
            <a:r>
              <a:rPr lang="en-GB" altLang="en-US" dirty="0">
                <a:solidFill>
                  <a:srgbClr val="50AAE2"/>
                </a:solidFill>
              </a:rPr>
              <a:t>Use the language of the audience</a:t>
            </a:r>
          </a:p>
          <a:p>
            <a:pPr eaLnBrk="1" hangingPunct="1"/>
            <a:r>
              <a:rPr lang="en-GB" altLang="en-US" dirty="0"/>
              <a:t>Explain concepts and jargon</a:t>
            </a:r>
          </a:p>
          <a:p>
            <a:pPr eaLnBrk="1" hangingPunct="1"/>
            <a:r>
              <a:rPr lang="en-GB" altLang="en-US" dirty="0">
                <a:solidFill>
                  <a:srgbClr val="50AAE2"/>
                </a:solidFill>
              </a:rPr>
              <a:t>Explain the implications for individuals affected</a:t>
            </a:r>
          </a:p>
          <a:p>
            <a:pPr eaLnBrk="1" hangingPunct="1"/>
            <a:endParaRPr lang="en-GB" altLang="en-US" dirty="0"/>
          </a:p>
          <a:p>
            <a:pPr eaLnBrk="1" hangingPunct="1"/>
            <a:endParaRPr lang="en-GB" altLang="en-US" dirty="0"/>
          </a:p>
        </p:txBody>
      </p:sp>
    </p:spTree>
    <p:extLst>
      <p:ext uri="{BB962C8B-B14F-4D97-AF65-F5344CB8AC3E}">
        <p14:creationId xmlns:p14="http://schemas.microsoft.com/office/powerpoint/2010/main" val="19113068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62224" y="274638"/>
            <a:ext cx="8224576" cy="1143000"/>
          </a:xfrm>
        </p:spPr>
        <p:txBody>
          <a:bodyPr>
            <a:normAutofit/>
          </a:bodyPr>
          <a:lstStyle/>
          <a:p>
            <a:r>
              <a:rPr lang="en-US" sz="3600" b="1" dirty="0">
                <a:solidFill>
                  <a:srgbClr val="002060"/>
                </a:solidFill>
                <a:ea typeface="MS PGothic" pitchFamily="34" charset="-128"/>
              </a:rPr>
              <a:t>Remember</a:t>
            </a:r>
          </a:p>
        </p:txBody>
      </p:sp>
      <p:sp>
        <p:nvSpPr>
          <p:cNvPr id="35843" name="Inhaltsplatzhalter 8"/>
          <p:cNvSpPr>
            <a:spLocks noGrp="1"/>
          </p:cNvSpPr>
          <p:nvPr>
            <p:ph idx="1"/>
          </p:nvPr>
        </p:nvSpPr>
        <p:spPr>
          <a:xfrm>
            <a:off x="457200" y="1600200"/>
            <a:ext cx="4258816" cy="4525963"/>
          </a:xfrm>
        </p:spPr>
        <p:txBody>
          <a:bodyPr/>
          <a:lstStyle/>
          <a:p>
            <a:r>
              <a:rPr lang="en-US" altLang="sv-SE" sz="2000" dirty="0">
                <a:solidFill>
                  <a:srgbClr val="002060"/>
                </a:solidFill>
                <a:ea typeface="MS PGothic" pitchFamily="34" charset="-128"/>
              </a:rPr>
              <a:t>Perception is reality for risk communications</a:t>
            </a:r>
          </a:p>
          <a:p>
            <a:r>
              <a:rPr lang="en-US" altLang="sv-SE" sz="2000" dirty="0">
                <a:solidFill>
                  <a:srgbClr val="002060"/>
                </a:solidFill>
                <a:ea typeface="MS PGothic" pitchFamily="34" charset="-128"/>
              </a:rPr>
              <a:t>Engagement is key (not one way information dissemination!)</a:t>
            </a:r>
          </a:p>
          <a:p>
            <a:r>
              <a:rPr lang="en-US" altLang="sv-SE" sz="2000" dirty="0">
                <a:solidFill>
                  <a:srgbClr val="002060"/>
                </a:solidFill>
                <a:ea typeface="MS PGothic" pitchFamily="34" charset="-128"/>
              </a:rPr>
              <a:t>Use the platforms and channels that your audience uses; use multiple channels </a:t>
            </a:r>
          </a:p>
          <a:p>
            <a:r>
              <a:rPr lang="en-US" altLang="sv-SE" sz="2000" dirty="0">
                <a:solidFill>
                  <a:srgbClr val="002060"/>
                </a:solidFill>
                <a:ea typeface="MS PGothic" pitchFamily="34" charset="-128"/>
              </a:rPr>
              <a:t>Be consistent in your message </a:t>
            </a:r>
          </a:p>
          <a:p>
            <a:r>
              <a:rPr lang="en-US" altLang="sv-SE" sz="2000" dirty="0">
                <a:solidFill>
                  <a:srgbClr val="002060"/>
                </a:solidFill>
                <a:ea typeface="MS PGothic" pitchFamily="34" charset="-128"/>
              </a:rPr>
              <a:t>Demonstrate listening, be authentic and show that you care.</a:t>
            </a:r>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536081"/>
            <a:ext cx="3563390" cy="4125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84244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6"/>
          <p:cNvSpPr>
            <a:spLocks noGrp="1"/>
          </p:cNvSpPr>
          <p:nvPr>
            <p:ph type="title"/>
          </p:nvPr>
        </p:nvSpPr>
        <p:spPr>
          <a:xfrm>
            <a:off x="462224" y="274638"/>
            <a:ext cx="8224576" cy="1143000"/>
          </a:xfrm>
        </p:spPr>
        <p:txBody>
          <a:bodyPr>
            <a:normAutofit/>
          </a:bodyPr>
          <a:lstStyle/>
          <a:p>
            <a:r>
              <a:rPr lang="en-US" sz="3600" b="1" dirty="0">
                <a:solidFill>
                  <a:srgbClr val="002060"/>
                </a:solidFill>
                <a:ea typeface="MS PGothic" pitchFamily="34" charset="-128"/>
              </a:rPr>
              <a:t>References</a:t>
            </a:r>
          </a:p>
        </p:txBody>
      </p:sp>
      <p:sp>
        <p:nvSpPr>
          <p:cNvPr id="35843" name="Inhaltsplatzhalter 8"/>
          <p:cNvSpPr>
            <a:spLocks noGrp="1"/>
          </p:cNvSpPr>
          <p:nvPr>
            <p:ph idx="1"/>
          </p:nvPr>
        </p:nvSpPr>
        <p:spPr>
          <a:xfrm>
            <a:off x="457200" y="1600200"/>
            <a:ext cx="8229600" cy="4525963"/>
          </a:xfrm>
        </p:spPr>
        <p:txBody>
          <a:bodyPr/>
          <a:lstStyle/>
          <a:p>
            <a:pPr marL="0" indent="0">
              <a:buNone/>
            </a:pPr>
            <a:r>
              <a:rPr lang="en-US" sz="2000" b="1" dirty="0"/>
              <a:t>Communicating Risk in Public Health Emergencies, </a:t>
            </a:r>
            <a:r>
              <a:rPr lang="en-US" sz="2000" dirty="0"/>
              <a:t>WHO 2018</a:t>
            </a:r>
            <a:endParaRPr lang="en-US" sz="2000" b="1" dirty="0"/>
          </a:p>
          <a:p>
            <a:pPr marL="0" indent="0">
              <a:buNone/>
            </a:pPr>
            <a:r>
              <a:rPr lang="en-US" sz="2000" dirty="0"/>
              <a:t>A WHO Guideline for Emergency Risk Communication (ERC) policy and practice </a:t>
            </a:r>
          </a:p>
          <a:p>
            <a:pPr marL="0" indent="0">
              <a:buNone/>
            </a:pPr>
            <a:r>
              <a:rPr lang="en-US" altLang="sv-SE" sz="2000" dirty="0">
                <a:solidFill>
                  <a:srgbClr val="002060"/>
                </a:solidFill>
                <a:ea typeface="MS PGothic" pitchFamily="34" charset="-128"/>
                <a:hlinkClick r:id="rId3"/>
              </a:rPr>
              <a:t>http://www.who.int/risk-communication/guidance/download/en/</a:t>
            </a:r>
            <a:r>
              <a:rPr lang="en-US" altLang="sv-SE" sz="2000" dirty="0">
                <a:solidFill>
                  <a:srgbClr val="002060"/>
                </a:solidFill>
                <a:ea typeface="MS PGothic" pitchFamily="34" charset="-128"/>
              </a:rPr>
              <a:t> </a:t>
            </a:r>
          </a:p>
          <a:p>
            <a:pPr marL="0" indent="0">
              <a:buNone/>
            </a:pPr>
            <a:endParaRPr lang="fr-FR" altLang="sv-SE" sz="2000" dirty="0">
              <a:solidFill>
                <a:srgbClr val="002060"/>
              </a:solidFill>
              <a:ea typeface="MS PGothic" pitchFamily="34" charset="-128"/>
            </a:endParaRPr>
          </a:p>
          <a:p>
            <a:pPr marL="0" indent="0">
              <a:buNone/>
            </a:pPr>
            <a:r>
              <a:rPr lang="en-US" sz="2000" b="1" dirty="0"/>
              <a:t>World Health Organization Outbreak Communication Planning Guide, </a:t>
            </a:r>
            <a:r>
              <a:rPr lang="en-US" sz="2000" dirty="0"/>
              <a:t>WHO 2018</a:t>
            </a:r>
            <a:endParaRPr lang="fr-FR" altLang="sv-SE" sz="2000" dirty="0">
              <a:solidFill>
                <a:srgbClr val="002060"/>
              </a:solidFill>
              <a:ea typeface="MS PGothic" pitchFamily="34" charset="-128"/>
            </a:endParaRPr>
          </a:p>
          <a:p>
            <a:pPr marL="0" indent="0">
              <a:buNone/>
            </a:pPr>
            <a:r>
              <a:rPr lang="en-US" sz="2000" dirty="0">
                <a:hlinkClick r:id="rId4"/>
              </a:rPr>
              <a:t>http://www.who.int/ihr/elibrary/WHOOutbreakCommsPlanngGuide.pdf</a:t>
            </a:r>
            <a:r>
              <a:rPr lang="en-US" sz="2000" dirty="0"/>
              <a:t> </a:t>
            </a:r>
          </a:p>
          <a:p>
            <a:pPr marL="0" indent="0">
              <a:buNone/>
            </a:pPr>
            <a:endParaRPr lang="en-US" sz="2000" dirty="0"/>
          </a:p>
          <a:p>
            <a:pPr marL="0" indent="0">
              <a:buNone/>
            </a:pPr>
            <a:r>
              <a:rPr lang="en-US" sz="2000" b="1" dirty="0"/>
              <a:t>WHO outbreak communication guidelines, </a:t>
            </a:r>
            <a:r>
              <a:rPr lang="en-US" sz="2000" dirty="0"/>
              <a:t>WHO 2005</a:t>
            </a:r>
          </a:p>
          <a:p>
            <a:pPr marL="0" indent="0">
              <a:buNone/>
            </a:pPr>
            <a:r>
              <a:rPr lang="en-US" sz="2000" dirty="0">
                <a:hlinkClick r:id="rId5"/>
              </a:rPr>
              <a:t>http://www.who.int/csr/resources/publications/WHO_CDS_2005_28/en/</a:t>
            </a:r>
            <a:r>
              <a:rPr lang="en-US" sz="2000" dirty="0"/>
              <a:t> </a:t>
            </a:r>
          </a:p>
          <a:p>
            <a:pPr marL="0" indent="0">
              <a:buNone/>
            </a:pPr>
            <a:endParaRPr lang="en-US" sz="2000" b="1" dirty="0"/>
          </a:p>
        </p:txBody>
      </p:sp>
    </p:spTree>
    <p:extLst>
      <p:ext uri="{BB962C8B-B14F-4D97-AF65-F5344CB8AC3E}">
        <p14:creationId xmlns:p14="http://schemas.microsoft.com/office/powerpoint/2010/main" val="1442970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58" y="1583835"/>
            <a:ext cx="4324938" cy="42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noAutofit/>
          </a:bodyPr>
          <a:lstStyle/>
          <a:p>
            <a:pPr eaLnBrk="1" hangingPunct="1"/>
            <a:r>
              <a:rPr lang="en-GB" sz="3600" b="1" dirty="0">
                <a:solidFill>
                  <a:srgbClr val="002060"/>
                </a:solidFill>
              </a:rPr>
              <a:t>1. Risk and crisis communication building blocks</a:t>
            </a:r>
            <a:endParaRPr lang="en-US" sz="3600" b="1" dirty="0">
              <a:solidFill>
                <a:srgbClr val="002060"/>
              </a:solidFill>
            </a:endParaRPr>
          </a:p>
        </p:txBody>
      </p:sp>
      <p:sp>
        <p:nvSpPr>
          <p:cNvPr id="51204" name="Text Box 19"/>
          <p:cNvSpPr txBox="1">
            <a:spLocks noChangeArrowheads="1"/>
          </p:cNvSpPr>
          <p:nvPr/>
        </p:nvSpPr>
        <p:spPr bwMode="auto">
          <a:xfrm>
            <a:off x="6923250" y="2724565"/>
            <a:ext cx="1949344" cy="1077218"/>
          </a:xfrm>
          <a:prstGeom prst="rect">
            <a:avLst/>
          </a:prstGeom>
          <a:solidFill>
            <a:srgbClr val="0070C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fontAlgn="base" hangingPunct="1">
              <a:spcBef>
                <a:spcPct val="50000"/>
              </a:spcBef>
              <a:spcAft>
                <a:spcPct val="0"/>
              </a:spcAft>
              <a:buClr>
                <a:srgbClr val="1E7FB8"/>
              </a:buClr>
              <a:buFont typeface="Wingdings" pitchFamily="2" charset="2"/>
              <a:buNone/>
              <a:defRPr/>
            </a:pPr>
            <a:r>
              <a:rPr lang="en-GB" b="1" dirty="0"/>
              <a:t> Credibility</a:t>
            </a:r>
          </a:p>
          <a:p>
            <a:pPr eaLnBrk="1" fontAlgn="base" hangingPunct="1">
              <a:spcBef>
                <a:spcPct val="50000"/>
              </a:spcBef>
              <a:spcAft>
                <a:spcPct val="0"/>
              </a:spcAft>
              <a:buClr>
                <a:srgbClr val="1E7FB8"/>
              </a:buClr>
              <a:buFont typeface="Wingdings" pitchFamily="2" charset="2"/>
              <a:buNone/>
              <a:defRPr/>
            </a:pPr>
            <a:endParaRPr lang="en-US" b="1" dirty="0"/>
          </a:p>
        </p:txBody>
      </p:sp>
      <p:sp>
        <p:nvSpPr>
          <p:cNvPr id="51205" name="Text Box 20"/>
          <p:cNvSpPr txBox="1">
            <a:spLocks noChangeArrowheads="1"/>
          </p:cNvSpPr>
          <p:nvPr/>
        </p:nvSpPr>
        <p:spPr bwMode="auto">
          <a:xfrm>
            <a:off x="6661167" y="1577266"/>
            <a:ext cx="2212696" cy="1077218"/>
          </a:xfrm>
          <a:prstGeom prst="rect">
            <a:avLst/>
          </a:prstGeom>
          <a:solidFill>
            <a:srgbClr val="FFCC0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Expression</a:t>
            </a:r>
          </a:p>
          <a:p>
            <a:pPr algn="ctr" eaLnBrk="1" fontAlgn="base" hangingPunct="1">
              <a:spcBef>
                <a:spcPct val="50000"/>
              </a:spcBef>
              <a:spcAft>
                <a:spcPct val="0"/>
              </a:spcAft>
              <a:buClr>
                <a:srgbClr val="1E7FB8"/>
              </a:buClr>
              <a:buFont typeface="Wingdings" pitchFamily="2" charset="2"/>
              <a:buNone/>
              <a:defRPr/>
            </a:pPr>
            <a:r>
              <a:rPr lang="en-GB" b="1" dirty="0"/>
              <a:t>Of Caring</a:t>
            </a:r>
            <a:endParaRPr lang="en-US" b="1" dirty="0"/>
          </a:p>
        </p:txBody>
      </p:sp>
      <p:sp>
        <p:nvSpPr>
          <p:cNvPr id="51206" name="Text Box 21"/>
          <p:cNvSpPr txBox="1">
            <a:spLocks noChangeArrowheads="1"/>
          </p:cNvSpPr>
          <p:nvPr/>
        </p:nvSpPr>
        <p:spPr bwMode="auto">
          <a:xfrm>
            <a:off x="4689960" y="1577266"/>
            <a:ext cx="1922195" cy="1077218"/>
          </a:xfrm>
          <a:prstGeom prst="rect">
            <a:avLst/>
          </a:prstGeom>
          <a:solidFill>
            <a:srgbClr val="008E40"/>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pitchFamily="34" charset="0"/>
                <a:cs typeface="Arial" pitchFamily="34" charset="0"/>
              </a:defRPr>
            </a:lvl1pPr>
            <a:lvl2pPr marL="742950" indent="-285750" defTabSz="1042988" eaLnBrk="0" hangingPunct="0">
              <a:defRPr sz="2800">
                <a:solidFill>
                  <a:srgbClr val="000066"/>
                </a:solidFill>
                <a:latin typeface="Arial" pitchFamily="34" charset="0"/>
                <a:cs typeface="Arial" pitchFamily="34" charset="0"/>
              </a:defRPr>
            </a:lvl2pPr>
            <a:lvl3pPr marL="1143000" indent="-228600" defTabSz="1042988" eaLnBrk="0" hangingPunct="0">
              <a:defRPr sz="2800">
                <a:solidFill>
                  <a:srgbClr val="000066"/>
                </a:solidFill>
                <a:latin typeface="Arial" pitchFamily="34" charset="0"/>
                <a:cs typeface="Arial" pitchFamily="34" charset="0"/>
              </a:defRPr>
            </a:lvl3pPr>
            <a:lvl4pPr marL="1600200" indent="-228600" defTabSz="1042988" eaLnBrk="0" hangingPunct="0">
              <a:defRPr sz="2800">
                <a:solidFill>
                  <a:srgbClr val="000066"/>
                </a:solidFill>
                <a:latin typeface="Arial" pitchFamily="34" charset="0"/>
                <a:cs typeface="Arial" pitchFamily="34" charset="0"/>
              </a:defRPr>
            </a:lvl4pPr>
            <a:lvl5pPr marL="2057400" indent="-228600" defTabSz="1042988" eaLnBrk="0" hangingPunct="0">
              <a:defRPr sz="2800">
                <a:solidFill>
                  <a:srgbClr val="000066"/>
                </a:solidFill>
                <a:latin typeface="Arial" pitchFamily="34" charset="0"/>
                <a:cs typeface="Arial" pitchFamily="34"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pitchFamily="34" charset="0"/>
                <a:cs typeface="Arial" pitchFamily="34"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Values </a:t>
            </a:r>
          </a:p>
          <a:p>
            <a:pPr algn="ctr" eaLnBrk="1" fontAlgn="base" hangingPunct="1">
              <a:spcBef>
                <a:spcPct val="50000"/>
              </a:spcBef>
              <a:spcAft>
                <a:spcPct val="0"/>
              </a:spcAft>
              <a:buClr>
                <a:srgbClr val="1E7FB8"/>
              </a:buClr>
              <a:buFont typeface="Wingdings" pitchFamily="2" charset="2"/>
              <a:buNone/>
              <a:defRPr/>
            </a:pPr>
            <a:r>
              <a:rPr lang="en-GB" b="1" dirty="0"/>
              <a:t>                                        </a:t>
            </a:r>
          </a:p>
        </p:txBody>
      </p:sp>
      <p:sp>
        <p:nvSpPr>
          <p:cNvPr id="51207" name="Text Box 10"/>
          <p:cNvSpPr txBox="1">
            <a:spLocks noChangeArrowheads="1"/>
          </p:cNvSpPr>
          <p:nvPr/>
        </p:nvSpPr>
        <p:spPr bwMode="auto">
          <a:xfrm>
            <a:off x="4689961" y="2717984"/>
            <a:ext cx="2095952" cy="1077218"/>
          </a:xfrm>
          <a:prstGeom prst="rect">
            <a:avLst/>
          </a:prstGeom>
          <a:ln/>
        </p:spPr>
        <p:style>
          <a:lnRef idx="0">
            <a:schemeClr val="accent3"/>
          </a:lnRef>
          <a:fillRef idx="3">
            <a:schemeClr val="accent3"/>
          </a:fillRef>
          <a:effectRef idx="3">
            <a:schemeClr val="accent3"/>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Technical</a:t>
            </a:r>
          </a:p>
          <a:p>
            <a:pPr algn="ctr" eaLnBrk="1" fontAlgn="base" hangingPunct="1">
              <a:spcBef>
                <a:spcPct val="50000"/>
              </a:spcBef>
              <a:spcAft>
                <a:spcPct val="0"/>
              </a:spcAft>
              <a:buClr>
                <a:srgbClr val="1E7FB8"/>
              </a:buClr>
              <a:buFont typeface="Wingdings" pitchFamily="2" charset="2"/>
              <a:buNone/>
              <a:defRPr/>
            </a:pPr>
            <a:r>
              <a:rPr lang="en-GB" b="1" dirty="0"/>
              <a:t>Information</a:t>
            </a:r>
            <a:endParaRPr lang="en-US" b="1" dirty="0"/>
          </a:p>
        </p:txBody>
      </p:sp>
      <p:sp>
        <p:nvSpPr>
          <p:cNvPr id="51208" name="Text Box 15"/>
          <p:cNvSpPr txBox="1">
            <a:spLocks noChangeArrowheads="1"/>
          </p:cNvSpPr>
          <p:nvPr/>
        </p:nvSpPr>
        <p:spPr bwMode="auto">
          <a:xfrm>
            <a:off x="4698819" y="3862822"/>
            <a:ext cx="4170185" cy="1938992"/>
          </a:xfrm>
          <a:prstGeom prst="rect">
            <a:avLst/>
          </a:prstGeom>
          <a:solidFill>
            <a:srgbClr val="FF0505"/>
          </a:solidFill>
          <a:ln/>
        </p:spPr>
        <p:style>
          <a:lnRef idx="0">
            <a:schemeClr val="accent2"/>
          </a:lnRef>
          <a:fillRef idx="3">
            <a:schemeClr val="accent2"/>
          </a:fillRef>
          <a:effectRef idx="3">
            <a:schemeClr val="accent2"/>
          </a:effectRef>
          <a:fontRef idx="minor">
            <a:schemeClr val="lt1"/>
          </a:fontRef>
        </p:style>
        <p:txBody>
          <a:bodyPr lIns="0" tIns="0" rIns="0" bIns="0">
            <a:spAutoFit/>
          </a:bodyPr>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algn="ctr" eaLnBrk="1" fontAlgn="base" hangingPunct="1">
              <a:spcBef>
                <a:spcPct val="50000"/>
              </a:spcBef>
              <a:spcAft>
                <a:spcPct val="0"/>
              </a:spcAft>
              <a:buClr>
                <a:srgbClr val="1E7FB8"/>
              </a:buClr>
              <a:buFont typeface="Wingdings" pitchFamily="2" charset="2"/>
              <a:buNone/>
              <a:defRPr/>
            </a:pPr>
            <a:r>
              <a:rPr lang="en-GB" b="1" dirty="0"/>
              <a:t>Trust </a:t>
            </a:r>
          </a:p>
          <a:p>
            <a:pPr algn="ctr" eaLnBrk="1" fontAlgn="base" hangingPunct="1">
              <a:spcBef>
                <a:spcPct val="50000"/>
              </a:spcBef>
              <a:spcAft>
                <a:spcPct val="0"/>
              </a:spcAft>
              <a:buClr>
                <a:srgbClr val="1E7FB8"/>
              </a:buClr>
              <a:buFont typeface="Wingdings" pitchFamily="2" charset="2"/>
              <a:buNone/>
              <a:defRPr/>
            </a:pPr>
            <a:r>
              <a:rPr lang="en-GB" dirty="0">
                <a:solidFill>
                  <a:srgbClr val="FFFFFF"/>
                </a:solidFill>
              </a:rPr>
              <a:t>in individuals and organizations is by far the greatest factor</a:t>
            </a:r>
            <a:endParaRPr lang="en-US" b="1" dirty="0">
              <a:solidFill>
                <a:srgbClr val="FFFFFF"/>
              </a:solidFill>
            </a:endParaRPr>
          </a:p>
        </p:txBody>
      </p:sp>
    </p:spTree>
    <p:extLst>
      <p:ext uri="{BB962C8B-B14F-4D97-AF65-F5344CB8AC3E}">
        <p14:creationId xmlns:p14="http://schemas.microsoft.com/office/powerpoint/2010/main" val="35263421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20888"/>
            <a:ext cx="8229600" cy="1143000"/>
          </a:xfrm>
        </p:spPr>
        <p:txBody>
          <a:bodyPr>
            <a:normAutofit/>
          </a:bodyPr>
          <a:lstStyle/>
          <a:p>
            <a:r>
              <a:rPr lang="fr-FR" sz="6000" b="1" i="1" dirty="0" err="1">
                <a:solidFill>
                  <a:srgbClr val="002060"/>
                </a:solidFill>
              </a:rPr>
              <a:t>Thank</a:t>
            </a:r>
            <a:r>
              <a:rPr lang="fr-FR" sz="6000" b="1" i="1" dirty="0">
                <a:solidFill>
                  <a:srgbClr val="002060"/>
                </a:solidFill>
              </a:rPr>
              <a:t> </a:t>
            </a:r>
            <a:r>
              <a:rPr lang="fr-FR" sz="6000" b="1" i="1" dirty="0" err="1">
                <a:solidFill>
                  <a:srgbClr val="002060"/>
                </a:solidFill>
              </a:rPr>
              <a:t>you</a:t>
            </a:r>
            <a:r>
              <a:rPr lang="fr-FR" sz="6000" b="1" i="1" dirty="0">
                <a:solidFill>
                  <a:srgbClr val="002060"/>
                </a:solidFill>
              </a:rPr>
              <a:t>!</a:t>
            </a:r>
            <a:endParaRPr lang="en-GB" sz="6000" b="1" i="1" dirty="0">
              <a:solidFill>
                <a:srgbClr val="002060"/>
              </a:solidFill>
            </a:endParaRPr>
          </a:p>
        </p:txBody>
      </p:sp>
    </p:spTree>
    <p:extLst>
      <p:ext uri="{BB962C8B-B14F-4D97-AF65-F5344CB8AC3E}">
        <p14:creationId xmlns:p14="http://schemas.microsoft.com/office/powerpoint/2010/main" val="2242511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GB" sz="3600" b="1" dirty="0">
                <a:solidFill>
                  <a:srgbClr val="002060"/>
                </a:solidFill>
              </a:rPr>
              <a:t>TRUST is key</a:t>
            </a:r>
            <a:endParaRPr lang="en-US" sz="3600" b="1" dirty="0">
              <a:solidFill>
                <a:srgbClr val="002060"/>
              </a:solidFill>
            </a:endParaRPr>
          </a:p>
        </p:txBody>
      </p:sp>
      <p:sp>
        <p:nvSpPr>
          <p:cNvPr id="970755" name="Rectangle 3"/>
          <p:cNvSpPr>
            <a:spLocks noGrp="1" noChangeArrowheads="1"/>
          </p:cNvSpPr>
          <p:nvPr>
            <p:ph idx="1"/>
          </p:nvPr>
        </p:nvSpPr>
        <p:spPr/>
        <p:txBody>
          <a:bodyPr/>
          <a:lstStyle/>
          <a:p>
            <a:endParaRPr lang="en-GB" altLang="sv-SE" sz="2100" dirty="0"/>
          </a:p>
          <a:p>
            <a:pPr algn="ctr">
              <a:buFont typeface="Wingdings" pitchFamily="2" charset="2"/>
              <a:buNone/>
            </a:pPr>
            <a:r>
              <a:rPr lang="en-GB" altLang="sv-SE" sz="2100" dirty="0">
                <a:solidFill>
                  <a:schemeClr val="hlink"/>
                </a:solidFill>
              </a:rPr>
              <a:t>Trust </a:t>
            </a:r>
            <a:r>
              <a:rPr lang="en-GB" altLang="sv-SE" sz="2100" dirty="0"/>
              <a:t>in individuals and organizations is by far the greatest factor in communicating risk.</a:t>
            </a:r>
            <a:endParaRPr lang="en-US" altLang="sv-SE" sz="2100" dirty="0"/>
          </a:p>
        </p:txBody>
      </p:sp>
      <p:pic>
        <p:nvPicPr>
          <p:cNvPr id="11268" name="Picture 2" descr="http://recoveringyou.com/wp-content/uploads/2011/07/trust1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8768" y="2924944"/>
            <a:ext cx="3154789" cy="252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867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0755">
                                            <p:txEl>
                                              <p:pRg st="1" end="1"/>
                                            </p:txEl>
                                          </p:spTgt>
                                        </p:tgtEl>
                                        <p:attrNameLst>
                                          <p:attrName>style.visibility</p:attrName>
                                        </p:attrNameLst>
                                      </p:cBhvr>
                                      <p:to>
                                        <p:strVal val="visible"/>
                                      </p:to>
                                    </p:set>
                                    <p:anim calcmode="lin" valueType="num">
                                      <p:cBhvr additive="base">
                                        <p:cTn id="7" dur="500" fill="hold"/>
                                        <p:tgtEl>
                                          <p:spTgt spid="9707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fontScale="90000"/>
          </a:bodyPr>
          <a:lstStyle/>
          <a:p>
            <a:pPr>
              <a:defRPr/>
            </a:pPr>
            <a:r>
              <a:rPr lang="en-US" sz="4000" b="1" dirty="0">
                <a:solidFill>
                  <a:srgbClr val="002060"/>
                </a:solidFill>
              </a:rPr>
              <a:t>Trust is made of audience perceptions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0477026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333856" y="1439576"/>
            <a:ext cx="4638744" cy="1917416"/>
          </a:xfrm>
          <a:prstGeom prst="rect">
            <a:avLst/>
          </a:prstGeom>
          <a:noFill/>
        </p:spPr>
        <p:txBody>
          <a:bodyPr wrap="square" lIns="91408" tIns="45704" rIns="91408" bIns="45704">
            <a:spAutoFit/>
          </a:bodyPr>
          <a:lstStyle/>
          <a:p>
            <a:pPr marL="285750" indent="-285750" fontAlgn="base">
              <a:spcBef>
                <a:spcPct val="80000"/>
              </a:spcBef>
              <a:spcAft>
                <a:spcPct val="0"/>
              </a:spcAft>
              <a:buClr>
                <a:srgbClr val="1E7FB8"/>
              </a:buClr>
              <a:buSzPct val="150000"/>
              <a:buFont typeface="Arial" panose="020B0604020202020204" pitchFamily="34" charset="0"/>
              <a:buChar char="•"/>
              <a:defRPr/>
            </a:pPr>
            <a:r>
              <a:rPr lang="en-US" sz="1600" dirty="0">
                <a:solidFill>
                  <a:srgbClr val="0070C0"/>
                </a:solidFill>
              </a:rPr>
              <a:t>You know what you are talking about</a:t>
            </a:r>
          </a:p>
          <a:p>
            <a:pPr marL="285750" indent="-285750" fontAlgn="base">
              <a:spcBef>
                <a:spcPct val="80000"/>
              </a:spcBef>
              <a:spcAft>
                <a:spcPct val="0"/>
              </a:spcAft>
              <a:buClr>
                <a:srgbClr val="1E7FB8"/>
              </a:buClr>
              <a:buSzPct val="150000"/>
              <a:buFont typeface="Arial" panose="020B0604020202020204" pitchFamily="34" charset="0"/>
              <a:buChar char="•"/>
              <a:defRPr/>
            </a:pPr>
            <a:r>
              <a:rPr lang="en-US" sz="1600" dirty="0">
                <a:solidFill>
                  <a:srgbClr val="0070C0"/>
                </a:solidFill>
              </a:rPr>
              <a:t>You know how to fix problem</a:t>
            </a:r>
          </a:p>
          <a:p>
            <a:pPr marL="285750" indent="-285750" fontAlgn="base">
              <a:spcBef>
                <a:spcPct val="80000"/>
              </a:spcBef>
              <a:spcAft>
                <a:spcPct val="0"/>
              </a:spcAft>
              <a:buClr>
                <a:srgbClr val="1E7FB8"/>
              </a:buClr>
              <a:buSzPct val="150000"/>
              <a:buFont typeface="Arial" panose="020B0604020202020204" pitchFamily="34" charset="0"/>
              <a:buChar char="•"/>
              <a:defRPr/>
            </a:pPr>
            <a:r>
              <a:rPr lang="en-US" sz="1600" dirty="0">
                <a:solidFill>
                  <a:srgbClr val="0070C0"/>
                </a:solidFill>
              </a:rPr>
              <a:t>You agree with other known experts</a:t>
            </a:r>
          </a:p>
          <a:p>
            <a:pPr fontAlgn="base">
              <a:spcBef>
                <a:spcPct val="80000"/>
              </a:spcBef>
              <a:spcAft>
                <a:spcPct val="0"/>
              </a:spcAft>
              <a:buClr>
                <a:srgbClr val="1E7FB8"/>
              </a:buClr>
              <a:defRPr/>
            </a:pPr>
            <a:endParaRPr lang="en-US" sz="2500" dirty="0">
              <a:solidFill>
                <a:srgbClr val="000066"/>
              </a:solidFill>
            </a:endParaRPr>
          </a:p>
        </p:txBody>
      </p:sp>
      <p:sp>
        <p:nvSpPr>
          <p:cNvPr id="6" name="TextBox 5"/>
          <p:cNvSpPr txBox="1"/>
          <p:nvPr/>
        </p:nvSpPr>
        <p:spPr>
          <a:xfrm>
            <a:off x="6495473" y="3614044"/>
            <a:ext cx="2757047" cy="1471140"/>
          </a:xfrm>
          <a:prstGeom prst="rect">
            <a:avLst/>
          </a:prstGeom>
          <a:noFill/>
        </p:spPr>
        <p:txBody>
          <a:bodyPr lIns="91408" tIns="45704" rIns="91408" bIns="45704">
            <a:spAutoFit/>
          </a:bodyPr>
          <a:lstStyle/>
          <a:p>
            <a:pPr marL="285750" indent="-285750" fontAlgn="base">
              <a:spcBef>
                <a:spcPct val="80000"/>
              </a:spcBef>
              <a:spcAft>
                <a:spcPct val="0"/>
              </a:spcAft>
              <a:buClr>
                <a:srgbClr val="002060"/>
              </a:buClr>
              <a:buSzPct val="150000"/>
              <a:buFont typeface="Arial" panose="020B0604020202020204" pitchFamily="34" charset="0"/>
              <a:buChar char="•"/>
              <a:defRPr/>
            </a:pPr>
            <a:r>
              <a:rPr lang="en-US" sz="1600" dirty="0">
                <a:solidFill>
                  <a:srgbClr val="002060"/>
                </a:solidFill>
              </a:rPr>
              <a:t>You are telling me the truth</a:t>
            </a:r>
          </a:p>
          <a:p>
            <a:pPr marL="285750" indent="-285750" fontAlgn="base">
              <a:spcBef>
                <a:spcPct val="80000"/>
              </a:spcBef>
              <a:spcAft>
                <a:spcPct val="0"/>
              </a:spcAft>
              <a:buClr>
                <a:srgbClr val="002060"/>
              </a:buClr>
              <a:buSzPct val="150000"/>
              <a:buFont typeface="Arial" panose="020B0604020202020204" pitchFamily="34" charset="0"/>
              <a:buChar char="•"/>
              <a:defRPr/>
            </a:pPr>
            <a:r>
              <a:rPr lang="en-US" sz="1600" dirty="0">
                <a:solidFill>
                  <a:srgbClr val="002060"/>
                </a:solidFill>
              </a:rPr>
              <a:t>You are not omitting information </a:t>
            </a:r>
          </a:p>
          <a:p>
            <a:pPr marL="285750" indent="-285750" fontAlgn="base">
              <a:spcBef>
                <a:spcPct val="80000"/>
              </a:spcBef>
              <a:spcAft>
                <a:spcPct val="0"/>
              </a:spcAft>
              <a:buClr>
                <a:srgbClr val="002060"/>
              </a:buClr>
              <a:buSzPct val="150000"/>
              <a:buFont typeface="Arial" panose="020B0604020202020204" pitchFamily="34" charset="0"/>
              <a:buChar char="•"/>
              <a:defRPr/>
            </a:pPr>
            <a:r>
              <a:rPr lang="en-US" sz="1600" dirty="0">
                <a:solidFill>
                  <a:srgbClr val="002060"/>
                </a:solidFill>
              </a:rPr>
              <a:t>You are reliable</a:t>
            </a:r>
          </a:p>
        </p:txBody>
      </p:sp>
      <p:sp>
        <p:nvSpPr>
          <p:cNvPr id="7" name="TextBox 6"/>
          <p:cNvSpPr txBox="1"/>
          <p:nvPr/>
        </p:nvSpPr>
        <p:spPr>
          <a:xfrm>
            <a:off x="2195736" y="5610758"/>
            <a:ext cx="5112568" cy="338522"/>
          </a:xfrm>
          <a:prstGeom prst="rect">
            <a:avLst/>
          </a:prstGeom>
          <a:noFill/>
        </p:spPr>
        <p:txBody>
          <a:bodyPr wrap="square" lIns="91408" tIns="45704" rIns="91408" bIns="45704">
            <a:spAutoFit/>
          </a:bodyPr>
          <a:lstStyle/>
          <a:p>
            <a:pPr marL="285750" indent="-285750" fontAlgn="base">
              <a:spcBef>
                <a:spcPct val="80000"/>
              </a:spcBef>
              <a:spcAft>
                <a:spcPct val="0"/>
              </a:spcAft>
              <a:buClr>
                <a:srgbClr val="C00000"/>
              </a:buClr>
              <a:buSzPct val="150000"/>
              <a:buFont typeface="Arial" panose="020B0604020202020204" pitchFamily="34" charset="0"/>
              <a:buChar char="•"/>
              <a:defRPr/>
            </a:pPr>
            <a:r>
              <a:rPr lang="en-US" sz="1600" dirty="0">
                <a:solidFill>
                  <a:srgbClr val="C00000"/>
                </a:solidFill>
              </a:rPr>
              <a:t>You share my values, experience and my fate</a:t>
            </a:r>
          </a:p>
        </p:txBody>
      </p:sp>
      <p:sp>
        <p:nvSpPr>
          <p:cNvPr id="8" name="TextBox 7"/>
          <p:cNvSpPr txBox="1"/>
          <p:nvPr/>
        </p:nvSpPr>
        <p:spPr>
          <a:xfrm>
            <a:off x="363191" y="3212976"/>
            <a:ext cx="2224610" cy="1274163"/>
          </a:xfrm>
          <a:prstGeom prst="rect">
            <a:avLst/>
          </a:prstGeom>
          <a:noFill/>
        </p:spPr>
        <p:txBody>
          <a:bodyPr wrap="square" lIns="91408" tIns="45704" rIns="91408" bIns="45704">
            <a:spAutoFit/>
          </a:bodyPr>
          <a:lstStyle/>
          <a:p>
            <a:pPr marL="285750" indent="-285750" fontAlgn="base">
              <a:spcBef>
                <a:spcPct val="80000"/>
              </a:spcBef>
              <a:spcAft>
                <a:spcPct val="0"/>
              </a:spcAft>
              <a:buClr>
                <a:srgbClr val="7030A0"/>
              </a:buClr>
              <a:buSzPct val="150000"/>
              <a:buFont typeface="Arial" panose="020B0604020202020204" pitchFamily="34" charset="0"/>
              <a:buChar char="•"/>
              <a:defRPr/>
            </a:pPr>
            <a:r>
              <a:rPr lang="en-US" sz="1600" dirty="0">
                <a:solidFill>
                  <a:srgbClr val="7030A0"/>
                </a:solidFill>
              </a:rPr>
              <a:t>You care about me more than about you</a:t>
            </a:r>
          </a:p>
          <a:p>
            <a:pPr marL="285750" indent="-285750" fontAlgn="base">
              <a:spcBef>
                <a:spcPct val="80000"/>
              </a:spcBef>
              <a:spcAft>
                <a:spcPct val="0"/>
              </a:spcAft>
              <a:buClr>
                <a:srgbClr val="7030A0"/>
              </a:buClr>
              <a:buSzPct val="150000"/>
              <a:buFont typeface="Arial" panose="020B0604020202020204" pitchFamily="34" charset="0"/>
              <a:buChar char="•"/>
              <a:defRPr/>
            </a:pPr>
            <a:r>
              <a:rPr lang="en-US" sz="1600" dirty="0">
                <a:solidFill>
                  <a:srgbClr val="7030A0"/>
                </a:solidFill>
              </a:rPr>
              <a:t>You know and address my concerns</a:t>
            </a:r>
          </a:p>
        </p:txBody>
      </p:sp>
    </p:spTree>
    <p:extLst>
      <p:ext uri="{BB962C8B-B14F-4D97-AF65-F5344CB8AC3E}">
        <p14:creationId xmlns:p14="http://schemas.microsoft.com/office/powerpoint/2010/main" val="3447075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7" descr="Perception_Bars.JPG"/>
          <p:cNvPicPr>
            <a:picLocks noGrp="1" noChangeAspect="1"/>
          </p:cNvPicPr>
          <p:nvPr>
            <p:ph idx="1"/>
          </p:nvPr>
        </p:nvPicPr>
        <p:blipFill rotWithShape="1">
          <a:blip r:embed="rId2">
            <a:extLst>
              <a:ext uri="{28A0092B-C50C-407E-A947-70E740481C1C}">
                <a14:useLocalDpi xmlns:a14="http://schemas.microsoft.com/office/drawing/2010/main" val="0"/>
              </a:ext>
            </a:extLst>
          </a:blip>
          <a:srcRect l="-899" r="-262"/>
          <a:stretch/>
        </p:blipFill>
        <p:spPr>
          <a:xfrm>
            <a:off x="1220012" y="1112295"/>
            <a:ext cx="6703977" cy="4981000"/>
          </a:xfrm>
        </p:spPr>
      </p:pic>
      <p:sp>
        <p:nvSpPr>
          <p:cNvPr id="2" name="TextBox 1">
            <a:extLst>
              <a:ext uri="{FF2B5EF4-FFF2-40B4-BE49-F238E27FC236}">
                <a16:creationId xmlns:a16="http://schemas.microsoft.com/office/drawing/2014/main" id="{0A53D809-037E-437C-93E3-3EB4C238CF6D}"/>
              </a:ext>
            </a:extLst>
          </p:cNvPr>
          <p:cNvSpPr txBox="1"/>
          <p:nvPr/>
        </p:nvSpPr>
        <p:spPr>
          <a:xfrm>
            <a:off x="89757" y="548680"/>
            <a:ext cx="8964487" cy="646331"/>
          </a:xfrm>
          <a:prstGeom prst="rect">
            <a:avLst/>
          </a:prstGeom>
          <a:noFill/>
        </p:spPr>
        <p:txBody>
          <a:bodyPr wrap="square" rtlCol="0">
            <a:spAutoFit/>
          </a:bodyPr>
          <a:lstStyle/>
          <a:p>
            <a:pPr algn="ctr"/>
            <a:r>
              <a:rPr lang="fr-FR" altLang="sv-SE" sz="3600" b="1" dirty="0">
                <a:solidFill>
                  <a:srgbClr val="002060"/>
                </a:solidFill>
                <a:latin typeface="Arial" panose="020B0604020202020204" pitchFamily="34" charset="0"/>
                <a:cs typeface="Arial" panose="020B0604020202020204" pitchFamily="34" charset="0"/>
              </a:rPr>
              <a:t>2. Challenges of </a:t>
            </a:r>
            <a:r>
              <a:rPr lang="fr-FR" altLang="sv-SE" sz="3600" b="1" dirty="0" err="1">
                <a:solidFill>
                  <a:srgbClr val="002060"/>
                </a:solidFill>
                <a:latin typeface="Arial" panose="020B0604020202020204" pitchFamily="34" charset="0"/>
                <a:cs typeface="Arial" panose="020B0604020202020204" pitchFamily="34" charset="0"/>
              </a:rPr>
              <a:t>risk</a:t>
            </a:r>
            <a:r>
              <a:rPr lang="fr-FR" altLang="sv-SE" sz="3600" b="1" dirty="0">
                <a:solidFill>
                  <a:srgbClr val="002060"/>
                </a:solidFill>
                <a:latin typeface="Arial" panose="020B0604020202020204" pitchFamily="34" charset="0"/>
                <a:cs typeface="Arial" panose="020B0604020202020204" pitchFamily="34" charset="0"/>
              </a:rPr>
              <a:t> perception</a:t>
            </a:r>
            <a:endParaRPr lang="en-US"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759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r>
              <a:rPr lang="en-US" sz="3600" b="1" dirty="0">
                <a:solidFill>
                  <a:srgbClr val="002060"/>
                </a:solidFill>
                <a:ea typeface="MS PGothic" pitchFamily="34" charset="-128"/>
              </a:rPr>
              <a:t>Perception is everything</a:t>
            </a:r>
          </a:p>
        </p:txBody>
      </p:sp>
      <p:sp>
        <p:nvSpPr>
          <p:cNvPr id="17411" name="Content Placeholder 2"/>
          <p:cNvSpPr>
            <a:spLocks noGrp="1"/>
          </p:cNvSpPr>
          <p:nvPr>
            <p:ph idx="1"/>
          </p:nvPr>
        </p:nvSpPr>
        <p:spPr>
          <a:xfrm>
            <a:off x="313044" y="1484784"/>
            <a:ext cx="4402972" cy="4061048"/>
          </a:xfrm>
        </p:spPr>
        <p:txBody>
          <a:bodyPr>
            <a:noAutofit/>
          </a:bodyPr>
          <a:lstStyle/>
          <a:p>
            <a:r>
              <a:rPr lang="en-US" altLang="sv-SE" sz="1800" dirty="0">
                <a:solidFill>
                  <a:srgbClr val="002060"/>
                </a:solidFill>
              </a:rPr>
              <a:t>Experts and patients perceive risk differently.</a:t>
            </a:r>
          </a:p>
          <a:p>
            <a:r>
              <a:rPr lang="en-US" altLang="sv-SE" sz="1800" dirty="0">
                <a:solidFill>
                  <a:srgbClr val="002060"/>
                </a:solidFill>
              </a:rPr>
              <a:t>Patient’s beliefs, experiences, values and opinions play a major role in their perception of risk – about the health danger and about the potential risk from an intervention</a:t>
            </a:r>
          </a:p>
          <a:p>
            <a:r>
              <a:rPr lang="en-US" altLang="sv-SE" sz="1800" dirty="0">
                <a:solidFill>
                  <a:srgbClr val="002060"/>
                </a:solidFill>
              </a:rPr>
              <a:t>Organized lobbies that go against what you advise, distort perception even further</a:t>
            </a:r>
          </a:p>
          <a:p>
            <a:r>
              <a:rPr lang="en-US" altLang="sv-SE" sz="1800" dirty="0">
                <a:solidFill>
                  <a:srgbClr val="002060"/>
                </a:solidFill>
              </a:rPr>
              <a:t>Patients’ perceptions must be acknowledged, validated before we start advising them</a:t>
            </a:r>
          </a:p>
          <a:p>
            <a:r>
              <a:rPr lang="en-US" altLang="sv-SE" sz="1800" dirty="0">
                <a:solidFill>
                  <a:srgbClr val="002060"/>
                </a:solidFill>
              </a:rPr>
              <a:t>The media, and social media play an important role in public risk perception</a:t>
            </a:r>
          </a:p>
        </p:txBody>
      </p:sp>
      <p:pic>
        <p:nvPicPr>
          <p:cNvPr id="17413"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792"/>
          <a:stretch/>
        </p:blipFill>
        <p:spPr bwMode="auto">
          <a:xfrm>
            <a:off x="4571860" y="1674261"/>
            <a:ext cx="4572140" cy="377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192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defRPr/>
            </a:pPr>
            <a:r>
              <a:rPr lang="en-US" sz="3600" b="1" dirty="0">
                <a:solidFill>
                  <a:srgbClr val="002060"/>
                </a:solidFill>
              </a:rPr>
              <a:t>Elaboration Likelihood Model: </a:t>
            </a:r>
            <a:br>
              <a:rPr lang="en-US" sz="4000" b="1" dirty="0">
                <a:solidFill>
                  <a:srgbClr val="002060"/>
                </a:solidFill>
              </a:rPr>
            </a:br>
            <a:r>
              <a:rPr lang="en-US" sz="2400" b="1" dirty="0">
                <a:solidFill>
                  <a:srgbClr val="002060"/>
                </a:solidFill>
              </a:rPr>
              <a:t>Challenge of communicating with people in stress</a:t>
            </a:r>
          </a:p>
        </p:txBody>
      </p:sp>
      <p:sp>
        <p:nvSpPr>
          <p:cNvPr id="18435" name="Rectangle 3"/>
          <p:cNvSpPr>
            <a:spLocks noGrp="1" noChangeArrowheads="1"/>
          </p:cNvSpPr>
          <p:nvPr>
            <p:ph idx="1"/>
          </p:nvPr>
        </p:nvSpPr>
        <p:spPr>
          <a:xfrm>
            <a:off x="457200" y="1855365"/>
            <a:ext cx="8229600" cy="4525963"/>
          </a:xfrm>
        </p:spPr>
        <p:txBody>
          <a:bodyPr/>
          <a:lstStyle/>
          <a:p>
            <a:pPr>
              <a:buFont typeface="Wingdings" pitchFamily="2" charset="2"/>
              <a:buNone/>
            </a:pPr>
            <a:r>
              <a:rPr lang="en-US" b="1" dirty="0">
                <a:solidFill>
                  <a:srgbClr val="0070C0"/>
                </a:solidFill>
              </a:rPr>
              <a:t>"Normal" times: </a:t>
            </a:r>
          </a:p>
          <a:p>
            <a:pPr>
              <a:buFont typeface="Wingdings" pitchFamily="2" charset="2"/>
              <a:buNone/>
            </a:pPr>
            <a:r>
              <a:rPr lang="en-US" dirty="0">
                <a:solidFill>
                  <a:srgbClr val="0070C0"/>
                </a:solidFill>
              </a:rPr>
              <a:t>Motivated; able to pay attention</a:t>
            </a:r>
          </a:p>
          <a:p>
            <a:pPr>
              <a:buFont typeface="Wingdings" pitchFamily="2" charset="2"/>
              <a:buNone/>
            </a:pPr>
            <a:endParaRPr lang="en-US" dirty="0">
              <a:solidFill>
                <a:schemeClr val="bg1"/>
              </a:solidFill>
            </a:endParaRPr>
          </a:p>
          <a:p>
            <a:pPr>
              <a:buFont typeface="Wingdings" pitchFamily="2" charset="2"/>
              <a:buNone/>
            </a:pPr>
            <a:endParaRPr lang="en-US" dirty="0">
              <a:solidFill>
                <a:schemeClr val="bg1"/>
              </a:solidFill>
            </a:endParaRPr>
          </a:p>
          <a:p>
            <a:pPr>
              <a:buFont typeface="Wingdings" pitchFamily="2" charset="2"/>
              <a:buNone/>
            </a:pPr>
            <a:r>
              <a:rPr lang="en-US" b="1" dirty="0">
                <a:solidFill>
                  <a:srgbClr val="FF0000"/>
                </a:solidFill>
              </a:rPr>
              <a:t>Emergencies: </a:t>
            </a:r>
            <a:r>
              <a:rPr lang="en-US" dirty="0">
                <a:solidFill>
                  <a:srgbClr val="FF0000"/>
                </a:solidFill>
              </a:rPr>
              <a:t>Distracted,</a:t>
            </a:r>
          </a:p>
          <a:p>
            <a:pPr>
              <a:buFont typeface="Wingdings" pitchFamily="2" charset="2"/>
              <a:buNone/>
            </a:pPr>
            <a:r>
              <a:rPr lang="en-US" dirty="0">
                <a:solidFill>
                  <a:srgbClr val="FF0000"/>
                </a:solidFill>
              </a:rPr>
              <a:t>Fearful, Negative </a:t>
            </a:r>
          </a:p>
        </p:txBody>
      </p:sp>
      <p:sp>
        <p:nvSpPr>
          <p:cNvPr id="18436" name="AutoShape 4"/>
          <p:cNvSpPr>
            <a:spLocks noChangeArrowheads="1"/>
          </p:cNvSpPr>
          <p:nvPr/>
        </p:nvSpPr>
        <p:spPr bwMode="auto">
          <a:xfrm>
            <a:off x="4081949" y="1986038"/>
            <a:ext cx="1665630" cy="362842"/>
          </a:xfrm>
          <a:prstGeom prst="rightArrow">
            <a:avLst>
              <a:gd name="adj1" fmla="val 50000"/>
              <a:gd name="adj2" fmla="val 114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8437" name="AutoShape 5"/>
          <p:cNvSpPr>
            <a:spLocks noChangeArrowheads="1"/>
          </p:cNvSpPr>
          <p:nvPr/>
        </p:nvSpPr>
        <p:spPr bwMode="auto">
          <a:xfrm>
            <a:off x="3819955" y="4951325"/>
            <a:ext cx="1914050" cy="349883"/>
          </a:xfrm>
          <a:prstGeom prst="rightArrow">
            <a:avLst>
              <a:gd name="adj1" fmla="val 50000"/>
              <a:gd name="adj2" fmla="val 136761"/>
            </a:avLst>
          </a:prstGeom>
          <a:solidFill>
            <a:schemeClr val="accent1"/>
          </a:solidFill>
          <a:ln w="9525" algn="ctr">
            <a:solidFill>
              <a:schemeClr val="tx1"/>
            </a:solidFill>
            <a:miter lim="800000"/>
            <a:headEnd/>
            <a:tailEnd/>
          </a:ln>
        </p:spPr>
        <p:txBody>
          <a:bodyPr wrap="none" lIns="91408" tIns="45704" rIns="91408" bIns="45704" anchor="ctr"/>
          <a:lstStyle/>
          <a:p>
            <a:pPr fontAlgn="base">
              <a:spcBef>
                <a:spcPct val="80000"/>
              </a:spcBef>
              <a:spcAft>
                <a:spcPct val="0"/>
              </a:spcAft>
              <a:buClr>
                <a:srgbClr val="1E7FB8"/>
              </a:buClr>
              <a:buFont typeface="Wingdings" pitchFamily="2" charset="2"/>
              <a:buChar char="l"/>
            </a:pPr>
            <a:endParaRPr lang="en-US" sz="2500">
              <a:solidFill>
                <a:srgbClr val="000066"/>
              </a:solidFill>
            </a:endParaRPr>
          </a:p>
        </p:txBody>
      </p:sp>
      <p:sp>
        <p:nvSpPr>
          <p:cNvPr id="14342" name="Text Box 6"/>
          <p:cNvSpPr txBox="1">
            <a:spLocks noChangeArrowheads="1"/>
          </p:cNvSpPr>
          <p:nvPr/>
        </p:nvSpPr>
        <p:spPr bwMode="auto">
          <a:xfrm>
            <a:off x="6444208" y="1637831"/>
            <a:ext cx="2563138" cy="1431129"/>
          </a:xfrm>
          <a:prstGeom prst="rect">
            <a:avLst/>
          </a:prstGeom>
          <a:noFill/>
          <a:ln w="9525" algn="ctr">
            <a:noFill/>
            <a:miter lim="800000"/>
            <a:headEnd/>
            <a:tailEnd/>
          </a:ln>
        </p:spPr>
        <p:txBody>
          <a:bodyPr wrap="none" lIns="91408" tIns="45704" rIns="91408" bIns="45704">
            <a:spAutoFit/>
          </a:bodyPr>
          <a:lstStyle/>
          <a:p>
            <a:pPr fontAlgn="base">
              <a:spcBef>
                <a:spcPts val="600"/>
              </a:spcBef>
              <a:spcAft>
                <a:spcPct val="0"/>
              </a:spcAft>
              <a:buClr>
                <a:srgbClr val="1E7FB8"/>
              </a:buClr>
              <a:buFont typeface="Wingdings" pitchFamily="2" charset="2"/>
              <a:buNone/>
              <a:defRPr/>
            </a:pPr>
            <a:r>
              <a:rPr lang="en-US" dirty="0">
                <a:solidFill>
                  <a:srgbClr val="0070C0"/>
                </a:solidFill>
                <a:cs typeface="Times New Roman" pitchFamily="18" charset="0"/>
              </a:rPr>
              <a:t>Central Route to Decision</a:t>
            </a:r>
          </a:p>
          <a:p>
            <a:pPr fontAlgn="base">
              <a:spcBef>
                <a:spcPts val="600"/>
              </a:spcBef>
              <a:spcAft>
                <a:spcPct val="0"/>
              </a:spcAft>
              <a:buClr>
                <a:srgbClr val="1E7FB8"/>
              </a:buClr>
              <a:buFont typeface="Wingdings" pitchFamily="2" charset="2"/>
              <a:buNone/>
              <a:defRPr/>
            </a:pPr>
            <a:r>
              <a:rPr lang="en-US" dirty="0">
                <a:solidFill>
                  <a:srgbClr val="0070C0"/>
                </a:solidFill>
                <a:cs typeface="Times New Roman" pitchFamily="18" charset="0"/>
              </a:rPr>
              <a:t>-making:</a:t>
            </a:r>
          </a:p>
          <a:p>
            <a:pPr fontAlgn="base">
              <a:spcBef>
                <a:spcPts val="600"/>
              </a:spcBef>
              <a:spcAft>
                <a:spcPct val="0"/>
              </a:spcAft>
              <a:buClr>
                <a:srgbClr val="1E7FB8"/>
              </a:buClr>
              <a:buFont typeface="Wingdings" pitchFamily="2" charset="2"/>
              <a:buNone/>
              <a:defRPr/>
            </a:pPr>
            <a:r>
              <a:rPr lang="en-US" i="1" dirty="0">
                <a:solidFill>
                  <a:srgbClr val="0070C0"/>
                </a:solidFill>
              </a:rPr>
              <a:t>Logical ,Conscious </a:t>
            </a:r>
          </a:p>
          <a:p>
            <a:pPr fontAlgn="base">
              <a:spcBef>
                <a:spcPts val="600"/>
              </a:spcBef>
              <a:spcAft>
                <a:spcPct val="0"/>
              </a:spcAft>
              <a:buClr>
                <a:srgbClr val="1E7FB8"/>
              </a:buClr>
              <a:buFont typeface="Wingdings" pitchFamily="2" charset="2"/>
              <a:buNone/>
              <a:defRPr/>
            </a:pPr>
            <a:r>
              <a:rPr lang="en-US" i="1" dirty="0">
                <a:solidFill>
                  <a:srgbClr val="0070C0"/>
                </a:solidFill>
              </a:rPr>
              <a:t>thinking</a:t>
            </a:r>
          </a:p>
        </p:txBody>
      </p:sp>
      <p:sp>
        <p:nvSpPr>
          <p:cNvPr id="14343" name="Text Box 7"/>
          <p:cNvSpPr txBox="1">
            <a:spLocks noChangeArrowheads="1"/>
          </p:cNvSpPr>
          <p:nvPr/>
        </p:nvSpPr>
        <p:spPr bwMode="auto">
          <a:xfrm>
            <a:off x="6248491" y="3881112"/>
            <a:ext cx="2617226" cy="1708128"/>
          </a:xfrm>
          <a:prstGeom prst="rect">
            <a:avLst/>
          </a:prstGeom>
          <a:noFill/>
          <a:ln w="9525" algn="ctr">
            <a:noFill/>
            <a:miter lim="800000"/>
            <a:headEnd/>
            <a:tailEnd/>
          </a:ln>
        </p:spPr>
        <p:txBody>
          <a:bodyPr lIns="91408" tIns="45704" rIns="91408" bIns="45704">
            <a:spAutoFit/>
          </a:bodyPr>
          <a:lstStyle/>
          <a:p>
            <a:pPr fontAlgn="base">
              <a:spcBef>
                <a:spcPts val="600"/>
              </a:spcBef>
              <a:spcAft>
                <a:spcPct val="0"/>
              </a:spcAft>
              <a:buClr>
                <a:srgbClr val="1E7FB8"/>
              </a:buClr>
              <a:buFont typeface="Wingdings" pitchFamily="2" charset="2"/>
              <a:buNone/>
              <a:defRPr/>
            </a:pPr>
            <a:r>
              <a:rPr lang="en-US" dirty="0">
                <a:solidFill>
                  <a:srgbClr val="FF0000"/>
                </a:solidFill>
              </a:rPr>
              <a:t>Peripheral route to Decision-making</a:t>
            </a:r>
          </a:p>
          <a:p>
            <a:pPr fontAlgn="base">
              <a:spcBef>
                <a:spcPts val="600"/>
              </a:spcBef>
              <a:spcAft>
                <a:spcPct val="0"/>
              </a:spcAft>
              <a:buClr>
                <a:srgbClr val="1E7FB8"/>
              </a:buClr>
              <a:buFont typeface="Wingdings" pitchFamily="2" charset="2"/>
              <a:buNone/>
              <a:defRPr/>
            </a:pPr>
            <a:r>
              <a:rPr lang="en-US" i="1" dirty="0">
                <a:solidFill>
                  <a:srgbClr val="FF0000"/>
                </a:solidFill>
              </a:rPr>
              <a:t>Short-circuited route; </a:t>
            </a:r>
          </a:p>
          <a:p>
            <a:pPr fontAlgn="base">
              <a:spcBef>
                <a:spcPts val="600"/>
              </a:spcBef>
              <a:spcAft>
                <a:spcPct val="0"/>
              </a:spcAft>
              <a:buClr>
                <a:srgbClr val="1E7FB8"/>
              </a:buClr>
              <a:buFont typeface="Wingdings" pitchFamily="2" charset="2"/>
              <a:buNone/>
              <a:defRPr/>
            </a:pPr>
            <a:r>
              <a:rPr lang="en-US" i="1" dirty="0">
                <a:solidFill>
                  <a:srgbClr val="FF0000"/>
                </a:solidFill>
              </a:rPr>
              <a:t>Reliance on Trust, </a:t>
            </a:r>
          </a:p>
          <a:p>
            <a:pPr fontAlgn="base">
              <a:spcBef>
                <a:spcPts val="600"/>
              </a:spcBef>
              <a:spcAft>
                <a:spcPct val="0"/>
              </a:spcAft>
              <a:buClr>
                <a:srgbClr val="1E7FB8"/>
              </a:buClr>
              <a:buFont typeface="Wingdings" pitchFamily="2" charset="2"/>
              <a:buNone/>
              <a:defRPr/>
            </a:pPr>
            <a:r>
              <a:rPr lang="en-US" i="1" dirty="0">
                <a:solidFill>
                  <a:srgbClr val="FF0000"/>
                </a:solidFill>
              </a:rPr>
              <a:t>Surface reactions</a:t>
            </a:r>
          </a:p>
        </p:txBody>
      </p:sp>
    </p:spTree>
    <p:extLst>
      <p:ext uri="{BB962C8B-B14F-4D97-AF65-F5344CB8AC3E}">
        <p14:creationId xmlns:p14="http://schemas.microsoft.com/office/powerpoint/2010/main" val="4193670190"/>
      </p:ext>
    </p:extLst>
  </p:cSld>
  <p:clrMapOvr>
    <a:masterClrMapping/>
  </p:clrMapOvr>
  <p:transition/>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TotalTime>
  <Words>2626</Words>
  <Application>Microsoft Office PowerPoint</Application>
  <PresentationFormat>On-screen Show (4:3)</PresentationFormat>
  <Paragraphs>353</Paragraphs>
  <Slides>41</Slides>
  <Notes>29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41</vt:i4>
      </vt:variant>
    </vt:vector>
  </HeadingPairs>
  <TitlesOfParts>
    <vt:vector size="51" baseType="lpstr">
      <vt:lpstr>MS PGothic</vt:lpstr>
      <vt:lpstr>Arial</vt:lpstr>
      <vt:lpstr>Arial Narrow</vt:lpstr>
      <vt:lpstr>Calibri</vt:lpstr>
      <vt:lpstr>Franklin Gothic Demi Cond</vt:lpstr>
      <vt:lpstr>Times New Roman</vt:lpstr>
      <vt:lpstr>Verdana</vt:lpstr>
      <vt:lpstr>Wingdings</vt:lpstr>
      <vt:lpstr>Custom Design</vt:lpstr>
      <vt:lpstr>RC 59 Template EN</vt:lpstr>
      <vt:lpstr>Emergency Risk Communications &amp; Working with the Media </vt:lpstr>
      <vt:lpstr>Learning objectives</vt:lpstr>
      <vt:lpstr>Outline</vt:lpstr>
      <vt:lpstr>1. Risk and crisis communication building blocks</vt:lpstr>
      <vt:lpstr>TRUST is key</vt:lpstr>
      <vt:lpstr>Trust is made of audience perceptions</vt:lpstr>
      <vt:lpstr>PowerPoint Presentation</vt:lpstr>
      <vt:lpstr>Perception is everything</vt:lpstr>
      <vt:lpstr>Elaboration Likelihood Model:  Challenge of communicating with people in stress</vt:lpstr>
      <vt:lpstr>For purposes of risk communication…</vt:lpstr>
      <vt:lpstr>Public Perceptions of Risk —Slovic et al </vt:lpstr>
      <vt:lpstr>Perception</vt:lpstr>
      <vt:lpstr>Risk and crisis Communications</vt:lpstr>
      <vt:lpstr>Characteristics of information during an emergency</vt:lpstr>
      <vt:lpstr>Ignore these at your peril</vt:lpstr>
      <vt:lpstr>PowerPoint Presentation</vt:lpstr>
      <vt:lpstr>Risk Communication Strategies</vt:lpstr>
      <vt:lpstr>Risk Communication Strategies</vt:lpstr>
      <vt:lpstr>Risk Communication Strategies</vt:lpstr>
      <vt:lpstr>Risk Communication Strategies</vt:lpstr>
      <vt:lpstr>Risk Communication Strategies</vt:lpstr>
      <vt:lpstr>Checklist: Crisis Communications</vt:lpstr>
      <vt:lpstr> Where there is lack of information or ambiguous information provided, rumours and misinformation fill in the gap… </vt:lpstr>
      <vt:lpstr>Rumours and risk of violence</vt:lpstr>
      <vt:lpstr>What kind of rumours should we worry about?</vt:lpstr>
      <vt:lpstr>Dispelling rumours: take action quickly</vt:lpstr>
      <vt:lpstr>Dispelling rumours: which strategy?</vt:lpstr>
      <vt:lpstr>Dispelling rumours: tackle the source?</vt:lpstr>
      <vt:lpstr>5. Tips to engage with the Media</vt:lpstr>
      <vt:lpstr>Today's reporter</vt:lpstr>
      <vt:lpstr>What reporters want</vt:lpstr>
      <vt:lpstr>Scientists and experts speak like this!</vt:lpstr>
      <vt:lpstr>Get to the point!</vt:lpstr>
      <vt:lpstr>The rules of a media interview are simple</vt:lpstr>
      <vt:lpstr>Talking Points</vt:lpstr>
      <vt:lpstr>Gateways</vt:lpstr>
      <vt:lpstr>Make your story alive</vt:lpstr>
      <vt:lpstr>Remember</vt:lpstr>
      <vt:lpstr>References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54</cp:revision>
  <dcterms:created xsi:type="dcterms:W3CDTF">2014-07-31T14:26:31Z</dcterms:created>
  <dcterms:modified xsi:type="dcterms:W3CDTF">2018-05-17T15:07:37Z</dcterms:modified>
</cp:coreProperties>
</file>